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89" r:id="rId1"/>
  </p:sldMasterIdLst>
  <p:notesMasterIdLst>
    <p:notesMasterId r:id="rId74"/>
  </p:notesMasterIdLst>
  <p:handoutMasterIdLst>
    <p:handoutMasterId r:id="rId75"/>
  </p:handoutMasterIdLst>
  <p:sldIdLst>
    <p:sldId id="583" r:id="rId2"/>
    <p:sldId id="601" r:id="rId3"/>
    <p:sldId id="645" r:id="rId4"/>
    <p:sldId id="646" r:id="rId5"/>
    <p:sldId id="647" r:id="rId6"/>
    <p:sldId id="650" r:id="rId7"/>
    <p:sldId id="651" r:id="rId8"/>
    <p:sldId id="644" r:id="rId9"/>
    <p:sldId id="657" r:id="rId10"/>
    <p:sldId id="656" r:id="rId11"/>
    <p:sldId id="661" r:id="rId12"/>
    <p:sldId id="662" r:id="rId13"/>
    <p:sldId id="663" r:id="rId14"/>
    <p:sldId id="664" r:id="rId15"/>
    <p:sldId id="665" r:id="rId16"/>
    <p:sldId id="666" r:id="rId17"/>
    <p:sldId id="667" r:id="rId18"/>
    <p:sldId id="669" r:id="rId19"/>
    <p:sldId id="670" r:id="rId20"/>
    <p:sldId id="673" r:id="rId21"/>
    <p:sldId id="674" r:id="rId22"/>
    <p:sldId id="675" r:id="rId23"/>
    <p:sldId id="676" r:id="rId24"/>
    <p:sldId id="677" r:id="rId25"/>
    <p:sldId id="678" r:id="rId26"/>
    <p:sldId id="679" r:id="rId27"/>
    <p:sldId id="738" r:id="rId28"/>
    <p:sldId id="681" r:id="rId29"/>
    <p:sldId id="682" r:id="rId30"/>
    <p:sldId id="683" r:id="rId31"/>
    <p:sldId id="684" r:id="rId32"/>
    <p:sldId id="685" r:id="rId33"/>
    <p:sldId id="686" r:id="rId34"/>
    <p:sldId id="687" r:id="rId35"/>
    <p:sldId id="688" r:id="rId36"/>
    <p:sldId id="689" r:id="rId37"/>
    <p:sldId id="690" r:id="rId38"/>
    <p:sldId id="680" r:id="rId39"/>
    <p:sldId id="691" r:id="rId40"/>
    <p:sldId id="692" r:id="rId41"/>
    <p:sldId id="694" r:id="rId42"/>
    <p:sldId id="699" r:id="rId43"/>
    <p:sldId id="701" r:id="rId44"/>
    <p:sldId id="702" r:id="rId45"/>
    <p:sldId id="703" r:id="rId46"/>
    <p:sldId id="704" r:id="rId47"/>
    <p:sldId id="705" r:id="rId48"/>
    <p:sldId id="706" r:id="rId49"/>
    <p:sldId id="708" r:id="rId50"/>
    <p:sldId id="707" r:id="rId51"/>
    <p:sldId id="709" r:id="rId52"/>
    <p:sldId id="711" r:id="rId53"/>
    <p:sldId id="716" r:id="rId54"/>
    <p:sldId id="717" r:id="rId55"/>
    <p:sldId id="718" r:id="rId56"/>
    <p:sldId id="719" r:id="rId57"/>
    <p:sldId id="720" r:id="rId58"/>
    <p:sldId id="721" r:id="rId59"/>
    <p:sldId id="724" r:id="rId60"/>
    <p:sldId id="726" r:id="rId61"/>
    <p:sldId id="727" r:id="rId62"/>
    <p:sldId id="728" r:id="rId63"/>
    <p:sldId id="729" r:id="rId64"/>
    <p:sldId id="730" r:id="rId65"/>
    <p:sldId id="731" r:id="rId66"/>
    <p:sldId id="732" r:id="rId67"/>
    <p:sldId id="733" r:id="rId68"/>
    <p:sldId id="734" r:id="rId69"/>
    <p:sldId id="735" r:id="rId70"/>
    <p:sldId id="736" r:id="rId71"/>
    <p:sldId id="737" r:id="rId72"/>
    <p:sldId id="600" r:id="rId73"/>
  </p:sldIdLst>
  <p:sldSz cx="9144000" cy="6858000" type="screen4x3"/>
  <p:notesSz cx="6761163" cy="9942513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yriad Pro Cond" panose="020B0506030403020204" charset="0"/>
      <p:regular r:id="rId80"/>
      <p:bold r:id="rId81"/>
      <p:italic r:id="rId82"/>
      <p:boldItalic r:id="rId83"/>
    </p:embeddedFont>
    <p:embeddedFont>
      <p:font typeface="Arial Black" panose="020B0A04020102020204" pitchFamily="34" charset="0"/>
      <p:bold r:id="rId8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BB59"/>
    <a:srgbClr val="C1514E"/>
    <a:srgbClr val="5083BF"/>
    <a:srgbClr val="282828"/>
    <a:srgbClr val="FF953E"/>
    <a:srgbClr val="EE0060"/>
    <a:srgbClr val="0036A2"/>
    <a:srgbClr val="E6E6E6"/>
    <a:srgbClr val="DFB4F2"/>
    <a:srgbClr val="93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5413" autoAdjust="0"/>
  </p:normalViewPr>
  <p:slideViewPr>
    <p:cSldViewPr>
      <p:cViewPr>
        <p:scale>
          <a:sx n="75" d="100"/>
          <a:sy n="75" d="100"/>
        </p:scale>
        <p:origin x="2700" y="684"/>
      </p:cViewPr>
      <p:guideLst>
        <p:guide pos="2880"/>
        <p:guide pos="564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29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0590" y="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242"/>
            <a:ext cx="2928996" cy="497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0590" y="9443242"/>
            <a:ext cx="2928996" cy="497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1BE4181-7EA8-4808-983D-1B204A6DA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672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2169" y="1"/>
            <a:ext cx="2928995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595" y="4724007"/>
            <a:ext cx="4957976" cy="44727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83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169" y="9444831"/>
            <a:ext cx="2928995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060FE5B-0D20-4624-BF3A-1F2A44A01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768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5F8D5-8792-4849-84E3-90F6C801F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11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F8D5-8792-4849-84E3-90F6C801F2E9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88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fontAlgn="auto">
              <a:lnSpc>
                <a:spcPts val="3800"/>
              </a:lnSpc>
              <a:spcAft>
                <a:spcPts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684213" y="1125538"/>
            <a:ext cx="8280400" cy="504031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2000"/>
              </a:spcBef>
              <a:spcAft>
                <a:spcPts val="2000"/>
              </a:spcAft>
              <a:buNone/>
              <a:defRPr lang="ru-RU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342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fontAlgn="auto">
              <a:lnSpc>
                <a:spcPts val="3800"/>
              </a:lnSpc>
              <a:spcAft>
                <a:spcPts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44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gradFill>
          <a:gsLst>
            <a:gs pos="15000">
              <a:srgbClr val="002060"/>
            </a:gs>
            <a:gs pos="50000">
              <a:srgbClr val="0036A2"/>
            </a:gs>
            <a:gs pos="85000">
              <a:srgbClr val="0DC0FF"/>
            </a:gs>
            <a:gs pos="87000">
              <a:srgbClr val="0DC0FF"/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5000">
                <a:srgbClr val="002060"/>
              </a:gs>
              <a:gs pos="50000">
                <a:srgbClr val="0036A2"/>
              </a:gs>
              <a:gs pos="85000">
                <a:srgbClr val="0DC0FF"/>
              </a:gs>
              <a:gs pos="87000">
                <a:srgbClr val="0DC0FF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336926" y="1628800"/>
            <a:ext cx="7627687" cy="316749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lang="ru-RU" sz="4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иагональная полоса 4"/>
          <p:cNvSpPr/>
          <p:nvPr userDrawn="1"/>
        </p:nvSpPr>
        <p:spPr>
          <a:xfrm>
            <a:off x="684213" y="0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022955" y="6237288"/>
            <a:ext cx="5121045" cy="620712"/>
          </a:xfrm>
          <a:custGeom>
            <a:avLst/>
            <a:gdLst>
              <a:gd name="connsiteX0" fmla="*/ 0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0 w 4714876"/>
              <a:gd name="connsiteY4" fmla="*/ 0 h 571481"/>
              <a:gd name="connsiteX0" fmla="*/ 428596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428596 w 4714876"/>
              <a:gd name="connsiteY4" fmla="*/ 0 h 5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876" h="571481">
                <a:moveTo>
                  <a:pt x="428596" y="0"/>
                </a:moveTo>
                <a:lnTo>
                  <a:pt x="4714876" y="0"/>
                </a:lnTo>
                <a:lnTo>
                  <a:pt x="4714876" y="571481"/>
                </a:lnTo>
                <a:lnTo>
                  <a:pt x="0" y="571481"/>
                </a:lnTo>
                <a:lnTo>
                  <a:pt x="4285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Соединительная линия уступом 13"/>
          <p:cNvCxnSpPr/>
          <p:nvPr userDrawn="1"/>
        </p:nvCxnSpPr>
        <p:spPr>
          <a:xfrm>
            <a:off x="688971" y="5805192"/>
            <a:ext cx="642942" cy="1588"/>
          </a:xfrm>
          <a:prstGeom prst="straightConnector1">
            <a:avLst/>
          </a:prstGeom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3"/>
          <p:cNvCxnSpPr/>
          <p:nvPr userDrawn="1"/>
        </p:nvCxnSpPr>
        <p:spPr>
          <a:xfrm>
            <a:off x="714348" y="5155604"/>
            <a:ext cx="642942" cy="1588"/>
          </a:xfrm>
          <a:prstGeom prst="straightConnector1">
            <a:avLst/>
          </a:prstGeom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Диагональная полоса 14"/>
          <p:cNvSpPr/>
          <p:nvPr userDrawn="1"/>
        </p:nvSpPr>
        <p:spPr>
          <a:xfrm>
            <a:off x="684213" y="6237288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5300326"/>
            <a:ext cx="8280399" cy="432930"/>
          </a:xfrm>
        </p:spPr>
        <p:txBody>
          <a:bodyPr>
            <a:noAutofit/>
          </a:bodyPr>
          <a:lstStyle>
            <a:lvl1pPr marL="0" indent="0" algn="l">
              <a:buNone/>
              <a:defRPr lang="ru-RU" sz="3400" b="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449263" lvl="0" indent="-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</a:pPr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44" y="6272245"/>
            <a:ext cx="3095880" cy="5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36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gradFill>
          <a:gsLst>
            <a:gs pos="15000">
              <a:srgbClr val="002060"/>
            </a:gs>
            <a:gs pos="50000">
              <a:srgbClr val="0036A2"/>
            </a:gs>
            <a:gs pos="85000">
              <a:srgbClr val="0DC0FF"/>
            </a:gs>
            <a:gs pos="87000">
              <a:srgbClr val="0DC0FF"/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5000">
                <a:srgbClr val="002060"/>
              </a:gs>
              <a:gs pos="50000">
                <a:srgbClr val="0036A2"/>
              </a:gs>
              <a:gs pos="85000">
                <a:srgbClr val="0DC0FF"/>
              </a:gs>
              <a:gs pos="87000">
                <a:srgbClr val="0DC0FF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иагональная полоса 4"/>
          <p:cNvSpPr/>
          <p:nvPr userDrawn="1"/>
        </p:nvSpPr>
        <p:spPr>
          <a:xfrm>
            <a:off x="684213" y="0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ональная полоса 14"/>
          <p:cNvSpPr/>
          <p:nvPr userDrawn="1"/>
        </p:nvSpPr>
        <p:spPr>
          <a:xfrm>
            <a:off x="684213" y="6237288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05791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4213" y="1645469"/>
            <a:ext cx="2735659" cy="37997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1000"/>
              </a:lnSpc>
              <a:spcBef>
                <a:spcPts val="2000"/>
              </a:spcBef>
              <a:spcAft>
                <a:spcPts val="2000"/>
              </a:spcAft>
              <a:buNone/>
              <a:defRPr lang="ru-RU" sz="3400" b="1" kern="1200" cap="all" dirty="0">
                <a:solidFill>
                  <a:srgbClr val="0036A2"/>
                </a:solidFill>
                <a:latin typeface="Myriad Pro Cond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800"/>
              </a:lnSpc>
              <a:spcAft>
                <a:spcPts val="0"/>
              </a:spcAft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Текст 2"/>
          <p:cNvSpPr>
            <a:spLocks noGrp="1"/>
          </p:cNvSpPr>
          <p:nvPr>
            <p:ph type="body" idx="10"/>
          </p:nvPr>
        </p:nvSpPr>
        <p:spPr>
          <a:xfrm>
            <a:off x="3419871" y="1125538"/>
            <a:ext cx="5544741" cy="504031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2000"/>
              </a:spcBef>
              <a:spcAft>
                <a:spcPts val="2000"/>
              </a:spcAft>
              <a:buNone/>
              <a:defRPr lang="ru-RU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7238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 userDrawn="1"/>
        </p:nvSpPr>
        <p:spPr>
          <a:xfrm>
            <a:off x="4022947" y="6237289"/>
            <a:ext cx="5121053" cy="620712"/>
          </a:xfrm>
          <a:custGeom>
            <a:avLst/>
            <a:gdLst>
              <a:gd name="connsiteX0" fmla="*/ 0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0 w 4714876"/>
              <a:gd name="connsiteY4" fmla="*/ 0 h 571481"/>
              <a:gd name="connsiteX0" fmla="*/ 428596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428596 w 4714876"/>
              <a:gd name="connsiteY4" fmla="*/ 0 h 5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876" h="571481">
                <a:moveTo>
                  <a:pt x="428596" y="0"/>
                </a:moveTo>
                <a:lnTo>
                  <a:pt x="4714876" y="0"/>
                </a:lnTo>
                <a:lnTo>
                  <a:pt x="4714876" y="571481"/>
                </a:lnTo>
                <a:lnTo>
                  <a:pt x="0" y="571481"/>
                </a:lnTo>
                <a:lnTo>
                  <a:pt x="428596" y="0"/>
                </a:lnTo>
                <a:close/>
              </a:path>
            </a:pathLst>
          </a:custGeom>
          <a:gradFill>
            <a:gsLst>
              <a:gs pos="0">
                <a:srgbClr val="0036A2"/>
              </a:gs>
              <a:gs pos="50000">
                <a:srgbClr val="0070C0"/>
              </a:gs>
              <a:gs pos="100000">
                <a:srgbClr val="0DC0FF"/>
              </a:gs>
            </a:gsLst>
            <a:lin ang="72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rgbClr val="0036A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fontAlgn="auto">
              <a:lnSpc>
                <a:spcPts val="3800"/>
              </a:lnSpc>
              <a:spcAft>
                <a:spcPts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8971" y="1125538"/>
            <a:ext cx="8275641" cy="5000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Диагональная полоса 9"/>
          <p:cNvSpPr/>
          <p:nvPr userDrawn="1"/>
        </p:nvSpPr>
        <p:spPr>
          <a:xfrm>
            <a:off x="688971" y="-1"/>
            <a:ext cx="642942" cy="836613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6280943"/>
            <a:ext cx="3102006" cy="5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2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6" r:id="rId3"/>
    <p:sldLayoutId id="2147483699" r:id="rId4"/>
    <p:sldLayoutId id="2147483698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1000"/>
        </a:lnSpc>
        <a:spcBef>
          <a:spcPts val="2000"/>
        </a:spcBef>
        <a:spcAft>
          <a:spcPts val="2000"/>
        </a:spcAft>
        <a:buNone/>
        <a:defRPr lang="ru-RU" sz="3400" b="1" kern="1200" cap="all" dirty="0">
          <a:solidFill>
            <a:srgbClr val="0036A2"/>
          </a:solidFill>
          <a:latin typeface="Myriad Pro Cond" pitchFamily="34" charset="0"/>
          <a:ea typeface="+mj-ea"/>
          <a:cs typeface="+mj-cs"/>
        </a:defRPr>
      </a:lvl1pPr>
    </p:titleStyle>
    <p:bodyStyle>
      <a:lvl1pPr marL="449263" indent="-449263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Myriad Pro Cond" panose="020B0506030403020204" pitchFamily="34" charset="0"/>
        <a:buChar char="—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–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•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–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»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39">
          <p15:clr>
            <a:srgbClr val="F26B43"/>
          </p15:clr>
        </p15:guide>
        <p15:guide id="2" orient="horz" pos="527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pos="431">
          <p15:clr>
            <a:srgbClr val="F26B43"/>
          </p15:clr>
        </p15:guide>
        <p15:guide id="6" pos="5647" userDrawn="1">
          <p15:clr>
            <a:srgbClr val="F26B43"/>
          </p15:clr>
        </p15:guide>
        <p15:guide id="7" orient="horz" pos="709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www.ophthalm.com/content/Patologiya_sosudistoi_obolochki.files/iridocyclitis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hyperlink" Target="http://ru.wikipedia.org/w/index.php?title=%D0%A4%D0%B0%D0%B9%D0%BB:Treponema_pallidum.jpg&amp;filetimestamp=2007061718260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http://www.ophthalm.com/content/Patologiya_sosudistoi_obolochki.files/Toxoplazm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02060"/>
            </a:gs>
            <a:gs pos="50000">
              <a:srgbClr val="0036A2"/>
            </a:gs>
            <a:gs pos="85000">
              <a:srgbClr val="0DC0FF"/>
            </a:gs>
            <a:gs pos="87000">
              <a:srgbClr val="0DC0FF"/>
            </a:gs>
          </a:gsLst>
          <a:lin ang="13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926" y="2348880"/>
            <a:ext cx="7627687" cy="1440160"/>
          </a:xfrm>
        </p:spPr>
        <p:txBody>
          <a:bodyPr/>
          <a:lstStyle/>
          <a:p>
            <a:r>
              <a:rPr lang="ru-RU" sz="4700" dirty="0" smtClean="0"/>
              <a:t>Заболевания</a:t>
            </a:r>
            <a:br>
              <a:rPr lang="ru-RU" sz="4700" dirty="0" smtClean="0"/>
            </a:br>
            <a:r>
              <a:rPr lang="ru-RU" sz="4700" dirty="0" smtClean="0"/>
              <a:t>сосудистого тракта</a:t>
            </a:r>
            <a:endParaRPr lang="ru-RU" sz="4700" dirty="0"/>
          </a:p>
        </p:txBody>
      </p:sp>
      <p:sp>
        <p:nvSpPr>
          <p:cNvPr id="9" name="Диагональная полоса 8"/>
          <p:cNvSpPr/>
          <p:nvPr/>
        </p:nvSpPr>
        <p:spPr>
          <a:xfrm>
            <a:off x="714348" y="0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Диагональная полоса 9"/>
          <p:cNvSpPr/>
          <p:nvPr/>
        </p:nvSpPr>
        <p:spPr>
          <a:xfrm>
            <a:off x="714348" y="6000768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Лектор </a:t>
            </a:r>
            <a:r>
              <a:rPr lang="ru-RU" dirty="0" smtClean="0"/>
              <a:t>– </a:t>
            </a:r>
            <a:r>
              <a:rPr lang="ru-RU" dirty="0" smtClean="0">
                <a:effectLst/>
              </a:rPr>
              <a:t>д.м.н., профессор </a:t>
            </a:r>
            <a:r>
              <a:rPr lang="ru-RU" dirty="0" smtClean="0"/>
              <a:t>Чупров А.Д.</a:t>
            </a:r>
            <a:endParaRPr lang="ru-RU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331913" y="44624"/>
            <a:ext cx="7812087" cy="958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34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ru-RU" altLang="ru-RU" sz="3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Кафедра </a:t>
            </a:r>
            <a:r>
              <a:rPr lang="ru-RU" altLang="ru-RU" sz="34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офтальмологии ГБОУ </a:t>
            </a:r>
            <a:r>
              <a:rPr lang="ru-RU" altLang="ru-RU" sz="3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ВПО </a:t>
            </a:r>
            <a:r>
              <a:rPr lang="ru-RU" altLang="ru-RU" sz="3400" b="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ОрГМА</a:t>
            </a:r>
            <a:r>
              <a:rPr lang="ru-RU" altLang="ru-RU" sz="3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 МЗ </a:t>
            </a:r>
            <a:r>
              <a:rPr lang="ru-RU" altLang="ru-RU" sz="34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РОССИИ</a:t>
            </a:r>
          </a:p>
          <a:p>
            <a:pPr>
              <a:lnSpc>
                <a:spcPts val="34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ru-RU" altLang="ru-RU" sz="3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Заведующий </a:t>
            </a:r>
            <a:r>
              <a:rPr lang="ru-RU" altLang="ru-RU" sz="34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кафедрой </a:t>
            </a:r>
            <a:r>
              <a:rPr lang="ru-RU" altLang="ru-RU" sz="3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– д.м.н</a:t>
            </a:r>
            <a:r>
              <a:rPr lang="ru-RU" altLang="ru-RU" sz="34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. </a:t>
            </a:r>
            <a:r>
              <a:rPr lang="ru-RU" altLang="ru-RU" sz="3400" b="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Апрелев</a:t>
            </a:r>
            <a:r>
              <a:rPr lang="ru-RU" altLang="ru-RU" sz="34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cs typeface="+mn-cs"/>
              </a:rPr>
              <a:t> А.Е.</a:t>
            </a:r>
            <a:endParaRPr lang="ru-RU" altLang="ru-RU" sz="3400" b="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2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Венозный отток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70" y="1594051"/>
            <a:ext cx="4165029" cy="34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" y="1124744"/>
            <a:ext cx="48355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467544" y="5441627"/>
            <a:ext cx="8497069" cy="651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Myriad Pro Cond" panose="020B0506030403020204" pitchFamily="34" charset="0"/>
              <a:buChar char="—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ru-RU" b="0" dirty="0" smtClean="0"/>
              <a:t>Отток </a:t>
            </a:r>
            <a:r>
              <a:rPr lang="ru-RU" b="0" dirty="0"/>
              <a:t>венозной крови из </a:t>
            </a:r>
            <a:r>
              <a:rPr lang="ru-RU" b="0" dirty="0" err="1"/>
              <a:t>хориоидеи</a:t>
            </a:r>
            <a:r>
              <a:rPr lang="ru-RU" b="0" dirty="0"/>
              <a:t> и частично из радужки и </a:t>
            </a:r>
            <a:r>
              <a:rPr lang="ru-RU" b="0" dirty="0" err="1"/>
              <a:t>ципиарного</a:t>
            </a:r>
            <a:r>
              <a:rPr lang="ru-RU" b="0" dirty="0"/>
              <a:t> тела осуществляется по </a:t>
            </a:r>
            <a:r>
              <a:rPr lang="ru-RU" b="0" dirty="0" err="1"/>
              <a:t>вортикозным</a:t>
            </a:r>
            <a:r>
              <a:rPr lang="ru-RU" b="0" dirty="0"/>
              <a:t> венам</a:t>
            </a:r>
          </a:p>
        </p:txBody>
      </p:sp>
    </p:spTree>
    <p:extLst>
      <p:ext uri="{BB962C8B-B14F-4D97-AF65-F5344CB8AC3E}">
        <p14:creationId xmlns:p14="http://schemas.microsoft.com/office/powerpoint/2010/main" val="13541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Особенности анатомии сосудистого тракта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654200"/>
            <a:ext cx="7632701" cy="3553792"/>
          </a:xfrm>
        </p:spPr>
        <p:txBody>
          <a:bodyPr>
            <a:noAutofit/>
          </a:bodyPr>
          <a:lstStyle/>
          <a:p>
            <a:r>
              <a:rPr lang="ru-RU" dirty="0"/>
              <a:t>Относительно изолированное кровоснабжение переднего(радужка и цилиарное тело) и заднего (</a:t>
            </a:r>
            <a:r>
              <a:rPr lang="ru-RU" dirty="0" err="1"/>
              <a:t>хориоидея</a:t>
            </a:r>
            <a:r>
              <a:rPr lang="ru-RU" dirty="0"/>
              <a:t>) отделов сосудистого тракта, сообщение между отделами посредством возвратных артерий</a:t>
            </a:r>
          </a:p>
          <a:p>
            <a:r>
              <a:rPr lang="ru-RU" dirty="0"/>
              <a:t>Недоразвитая иннервация цилиарного тела у детей младшего возраста</a:t>
            </a:r>
          </a:p>
          <a:p>
            <a:r>
              <a:rPr lang="ru-RU" dirty="0"/>
              <a:t>Отсутствие чувствительной иннервации </a:t>
            </a:r>
            <a:r>
              <a:rPr lang="ru-RU" dirty="0" err="1" smtClean="0"/>
              <a:t>хориоидеи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55576" y="1628800"/>
            <a:ext cx="473325" cy="473325"/>
            <a:chOff x="827584" y="2348880"/>
            <a:chExt cx="585961" cy="585961"/>
          </a:xfrm>
        </p:grpSpPr>
        <p:sp>
          <p:nvSpPr>
            <p:cNvPr id="9" name="Овал 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55576" y="3547616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5576" y="4788644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65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smtClean="0"/>
              <a:t>Классификация</a:t>
            </a:r>
            <a:br>
              <a:rPr lang="ru-RU" dirty="0" smtClean="0"/>
            </a:br>
            <a:r>
              <a:rPr lang="ru-RU" dirty="0" smtClean="0"/>
              <a:t>МКБ-10 Болезни </a:t>
            </a:r>
            <a:r>
              <a:rPr lang="ru-RU" dirty="0"/>
              <a:t>сосудистой оболочки и сетчатки (H30-H36)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654200"/>
            <a:ext cx="7632701" cy="3553792"/>
          </a:xfrm>
        </p:spPr>
        <p:txBody>
          <a:bodyPr>
            <a:noAutofit/>
          </a:bodyPr>
          <a:lstStyle/>
          <a:p>
            <a:r>
              <a:rPr lang="ru-RU" dirty="0" smtClean="0"/>
              <a:t>Воспалительные </a:t>
            </a:r>
            <a:r>
              <a:rPr lang="ru-RU" dirty="0"/>
              <a:t>заболевания.</a:t>
            </a:r>
          </a:p>
          <a:p>
            <a:r>
              <a:rPr lang="ru-RU" dirty="0" smtClean="0"/>
              <a:t>Дистрофические</a:t>
            </a:r>
            <a:r>
              <a:rPr lang="ru-RU" dirty="0"/>
              <a:t>.</a:t>
            </a:r>
          </a:p>
          <a:p>
            <a:r>
              <a:rPr lang="ru-RU" dirty="0" smtClean="0"/>
              <a:t>Новообразования </a:t>
            </a:r>
            <a:r>
              <a:rPr lang="ru-RU" dirty="0"/>
              <a:t>- доброкачественные и злокачественные.</a:t>
            </a:r>
          </a:p>
          <a:p>
            <a:r>
              <a:rPr lang="ru-RU" dirty="0" smtClean="0"/>
              <a:t>Травматические </a:t>
            </a:r>
            <a:r>
              <a:rPr lang="ru-RU" dirty="0"/>
              <a:t>повреждения.</a:t>
            </a:r>
          </a:p>
          <a:p>
            <a:r>
              <a:rPr lang="ru-RU" dirty="0" smtClean="0"/>
              <a:t>Врожденные </a:t>
            </a:r>
            <a:r>
              <a:rPr lang="ru-RU" dirty="0"/>
              <a:t>аномалии сосудистого тракта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55576" y="1628800"/>
            <a:ext cx="473325" cy="473325"/>
            <a:chOff x="827584" y="2348880"/>
            <a:chExt cx="585961" cy="585961"/>
          </a:xfrm>
        </p:grpSpPr>
        <p:sp>
          <p:nvSpPr>
            <p:cNvPr id="9" name="Овал 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dirty="0">
                  <a:solidFill>
                    <a:srgbClr val="FFFFFF"/>
                  </a:solidFill>
                  <a:cs typeface="+mn-cs"/>
                </a:rPr>
                <a:t>1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55576" y="2492896"/>
            <a:ext cx="473325" cy="473325"/>
            <a:chOff x="827584" y="2348880"/>
            <a:chExt cx="585961" cy="585961"/>
          </a:xfrm>
        </p:grpSpPr>
        <p:sp>
          <p:nvSpPr>
            <p:cNvPr id="18" name="Овал 1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noProof="0" dirty="0">
                  <a:solidFill>
                    <a:srgbClr val="FFFFFF"/>
                  </a:solidFill>
                  <a:cs typeface="+mn-cs"/>
                </a:rPr>
                <a:t>2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55576" y="3332609"/>
            <a:ext cx="473325" cy="473325"/>
            <a:chOff x="827584" y="2348880"/>
            <a:chExt cx="585961" cy="585961"/>
          </a:xfrm>
        </p:grpSpPr>
        <p:sp>
          <p:nvSpPr>
            <p:cNvPr id="21" name="Овал 20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noProof="0" dirty="0">
                  <a:solidFill>
                    <a:srgbClr val="FFFFFF"/>
                  </a:solidFill>
                  <a:cs typeface="+mn-cs"/>
                </a:rPr>
                <a:t>3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55576" y="4196705"/>
            <a:ext cx="473325" cy="473325"/>
            <a:chOff x="827584" y="2348880"/>
            <a:chExt cx="585961" cy="585961"/>
          </a:xfrm>
        </p:grpSpPr>
        <p:sp>
          <p:nvSpPr>
            <p:cNvPr id="24" name="Овал 23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noProof="0" dirty="0">
                  <a:solidFill>
                    <a:srgbClr val="FFFFFF"/>
                  </a:solidFill>
                  <a:cs typeface="+mn-cs"/>
                </a:rPr>
                <a:t>4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55576" y="5085184"/>
            <a:ext cx="473325" cy="473325"/>
            <a:chOff x="827584" y="2348880"/>
            <a:chExt cx="585961" cy="585961"/>
          </a:xfrm>
        </p:grpSpPr>
        <p:sp>
          <p:nvSpPr>
            <p:cNvPr id="27" name="Овал 26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5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9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smtClean="0"/>
              <a:t>Воспалительные заболевания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2230264"/>
            <a:ext cx="7632701" cy="3719016"/>
          </a:xfrm>
        </p:spPr>
        <p:txBody>
          <a:bodyPr>
            <a:noAutofit/>
          </a:bodyPr>
          <a:lstStyle/>
          <a:p>
            <a:r>
              <a:rPr lang="ru-RU" dirty="0"/>
              <a:t>Передний </a:t>
            </a:r>
            <a:r>
              <a:rPr lang="ru-RU" dirty="0" err="1"/>
              <a:t>увеит</a:t>
            </a:r>
            <a:r>
              <a:rPr lang="ru-RU" dirty="0"/>
              <a:t> (ирит и иридоциклит)-воспаление радужки и цилиарного тела</a:t>
            </a:r>
          </a:p>
          <a:p>
            <a:r>
              <a:rPr lang="ru-RU" dirty="0"/>
              <a:t>Задний </a:t>
            </a:r>
            <a:r>
              <a:rPr lang="ru-RU" dirty="0" err="1"/>
              <a:t>увеит</a:t>
            </a:r>
            <a:r>
              <a:rPr lang="ru-RU" dirty="0"/>
              <a:t> (</a:t>
            </a:r>
            <a:r>
              <a:rPr lang="ru-RU" dirty="0" err="1"/>
              <a:t>хориоидит</a:t>
            </a:r>
            <a:r>
              <a:rPr lang="ru-RU" dirty="0"/>
              <a:t>)- воспаление </a:t>
            </a:r>
            <a:r>
              <a:rPr lang="ru-RU" dirty="0" err="1"/>
              <a:t>хориоидеи</a:t>
            </a:r>
            <a:endParaRPr lang="ru-RU" dirty="0"/>
          </a:p>
          <a:p>
            <a:r>
              <a:rPr lang="ru-RU" dirty="0"/>
              <a:t>Периферический </a:t>
            </a:r>
            <a:r>
              <a:rPr lang="ru-RU" dirty="0" err="1"/>
              <a:t>увеит</a:t>
            </a:r>
            <a:r>
              <a:rPr lang="ru-RU" dirty="0"/>
              <a:t> – воспаление плоской части цилиарного тела и крайней периферии </a:t>
            </a:r>
            <a:r>
              <a:rPr lang="ru-RU" dirty="0" err="1"/>
              <a:t>хориоидеи</a:t>
            </a:r>
            <a:endParaRPr lang="ru-RU" dirty="0"/>
          </a:p>
          <a:p>
            <a:r>
              <a:rPr lang="ru-RU" dirty="0" err="1"/>
              <a:t>Панувеит</a:t>
            </a:r>
            <a:r>
              <a:rPr lang="ru-RU" dirty="0"/>
              <a:t> – воспаление всех отделов сосудистого тракта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55576" y="2204864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5576" y="4293096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7" name="Заголовок 3"/>
          <p:cNvSpPr txBox="1">
            <a:spLocks/>
          </p:cNvSpPr>
          <p:nvPr/>
        </p:nvSpPr>
        <p:spPr>
          <a:xfrm>
            <a:off x="684213" y="1124743"/>
            <a:ext cx="8280399" cy="689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defTabSz="91440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mtClean="0">
                <a:latin typeface="Myriad Pro Cond" panose="020B0506030403020204" pitchFamily="34" charset="0"/>
                <a:cs typeface="+mn-cs"/>
              </a:defRPr>
            </a:lvl1pPr>
            <a:lvl2pPr marL="742950" indent="-28575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>
                <a:latin typeface="Myriad Pro Cond" panose="020B0506030403020204" pitchFamily="34" charset="0"/>
                <a:cs typeface="+mn-cs"/>
              </a:defRPr>
            </a:lvl2pPr>
            <a:lvl3pPr marL="1143000" indent="-22860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>
                <a:latin typeface="Myriad Pro Cond" panose="020B0506030403020204" pitchFamily="34" charset="0"/>
                <a:cs typeface="+mn-cs"/>
              </a:defRPr>
            </a:lvl3pPr>
            <a:lvl4pPr marL="1600200" indent="-22860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>
                <a:latin typeface="Myriad Pro Cond" panose="020B0506030403020204" pitchFamily="34" charset="0"/>
                <a:cs typeface="+mn-cs"/>
              </a:defRPr>
            </a:lvl4pPr>
            <a:lvl5pPr marL="2057400" indent="-22860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>
                <a:latin typeface="Myriad Pro Cond" panose="020B0506030403020204" pitchFamily="34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ru-RU" b="0" dirty="0" smtClean="0"/>
              <a:t>Воспалительные заболевания сосудистого тракта</a:t>
            </a:r>
            <a:endParaRPr lang="ru-RU" b="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755576" y="3403600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55576" y="5514055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7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 этиологии </a:t>
            </a:r>
            <a:r>
              <a:rPr lang="ru-RU" dirty="0" err="1" smtClean="0"/>
              <a:t>увеиты</a:t>
            </a:r>
            <a:r>
              <a:rPr lang="ru-RU" dirty="0" smtClean="0"/>
              <a:t> (воспалительные заболевания сосудистого тракта) </a:t>
            </a:r>
            <a:r>
              <a:rPr lang="ru-RU" dirty="0"/>
              <a:t>подразделяются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92238" y="1674674"/>
            <a:ext cx="7632701" cy="504056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dirty="0" smtClean="0"/>
              <a:t>Эндогенные: 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Метастатические (</a:t>
            </a:r>
            <a:r>
              <a:rPr lang="ru-RU" dirty="0"/>
              <a:t>гранулематозные) - туберкулез, сифилис, токсоплазмоз, </a:t>
            </a:r>
            <a:r>
              <a:rPr lang="ru-RU" dirty="0" err="1"/>
              <a:t>бруцелез</a:t>
            </a:r>
            <a:r>
              <a:rPr lang="ru-RU" dirty="0"/>
              <a:t>, лепра</a:t>
            </a:r>
          </a:p>
          <a:p>
            <a:pPr marL="457200" indent="-457200">
              <a:spcBef>
                <a:spcPts val="1000"/>
              </a:spcBef>
              <a:buFont typeface="Myriad Pro Cond" panose="020B0506030403020204" pitchFamily="34" charset="0"/>
              <a:buChar char="—"/>
            </a:pPr>
            <a:r>
              <a:rPr lang="ru-RU" dirty="0" err="1" smtClean="0"/>
              <a:t>Неметастатические</a:t>
            </a:r>
            <a:r>
              <a:rPr lang="ru-RU" dirty="0" smtClean="0"/>
              <a:t> (</a:t>
            </a:r>
            <a:r>
              <a:rPr lang="ru-RU" dirty="0" err="1"/>
              <a:t>негранулематозные</a:t>
            </a:r>
            <a:r>
              <a:rPr lang="ru-RU" dirty="0"/>
              <a:t>) – грипп, </a:t>
            </a:r>
            <a:r>
              <a:rPr lang="ru-RU" dirty="0" err="1"/>
              <a:t>тонзилит</a:t>
            </a:r>
            <a:r>
              <a:rPr lang="ru-RU" dirty="0"/>
              <a:t>, коллагенозы, диабет</a:t>
            </a:r>
          </a:p>
          <a:p>
            <a:pPr>
              <a:spcAft>
                <a:spcPts val="1000"/>
              </a:spcAft>
            </a:pPr>
            <a:r>
              <a:rPr lang="ru-RU" dirty="0" smtClean="0"/>
              <a:t>Экзогенные: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Посттравматические 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Постоперационные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При </a:t>
            </a:r>
            <a:r>
              <a:rPr lang="ru-RU" dirty="0"/>
              <a:t>глубоких кератитах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48118" y="1674674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48117" y="4437112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 характеру воспаления </a:t>
            </a:r>
            <a:r>
              <a:rPr lang="ru-RU" dirty="0" smtClean="0"/>
              <a:t>иридоциклиты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556792"/>
            <a:ext cx="7632701" cy="3791024"/>
          </a:xfrm>
        </p:spPr>
        <p:txBody>
          <a:bodyPr>
            <a:noAutofit/>
          </a:bodyPr>
          <a:lstStyle/>
          <a:p>
            <a:r>
              <a:rPr lang="ru-RU" dirty="0"/>
              <a:t>Серозные</a:t>
            </a:r>
          </a:p>
          <a:p>
            <a:r>
              <a:rPr lang="ru-RU" dirty="0" err="1"/>
              <a:t>Фибринозно</a:t>
            </a:r>
            <a:r>
              <a:rPr lang="ru-RU" dirty="0"/>
              <a:t> – пластические</a:t>
            </a:r>
          </a:p>
          <a:p>
            <a:r>
              <a:rPr lang="ru-RU" dirty="0"/>
              <a:t>Гнойные</a:t>
            </a:r>
          </a:p>
          <a:p>
            <a:r>
              <a:rPr lang="ru-RU" dirty="0"/>
              <a:t>Геморрагические</a:t>
            </a:r>
          </a:p>
          <a:p>
            <a:r>
              <a:rPr lang="ru-RU" dirty="0"/>
              <a:t>Смешанные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515515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237428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3243137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407707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963391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68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Клиника </a:t>
            </a:r>
            <a:r>
              <a:rPr lang="ru-RU" dirty="0" smtClean="0"/>
              <a:t>иридоциклитов (передний </a:t>
            </a:r>
            <a:r>
              <a:rPr lang="ru-RU" dirty="0" err="1" smtClean="0"/>
              <a:t>увеит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124198"/>
            <a:ext cx="7632701" cy="4897090"/>
          </a:xfrm>
        </p:spPr>
        <p:txBody>
          <a:bodyPr>
            <a:no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Светобоязнь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Слезотечение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Блефароспазм (рефлекторное раздражение нервов)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Боль (преимущественно по ночам) 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Снижение зрительных функций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Цилиарная болезненность при пальпации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Нарушение </a:t>
            </a:r>
            <a:r>
              <a:rPr lang="ru-RU" dirty="0" err="1" smtClean="0"/>
              <a:t>офтальмотонуса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112044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1844824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2564904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330619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043164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55576" y="4775944"/>
            <a:ext cx="473325" cy="473325"/>
            <a:chOff x="827584" y="2348880"/>
            <a:chExt cx="585961" cy="585961"/>
          </a:xfrm>
        </p:grpSpPr>
        <p:sp>
          <p:nvSpPr>
            <p:cNvPr id="20" name="Овал 1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5576" y="5497173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7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Клиника иридоциклитов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6097" y="764704"/>
            <a:ext cx="8280399" cy="432048"/>
          </a:xfrm>
        </p:spPr>
        <p:txBody>
          <a:bodyPr>
            <a:noAutofit/>
          </a:bodyPr>
          <a:lstStyle/>
          <a:p>
            <a:r>
              <a:rPr lang="ru-RU" dirty="0" err="1"/>
              <a:t>Перикорнеальная</a:t>
            </a:r>
            <a:r>
              <a:rPr lang="ru-RU" dirty="0"/>
              <a:t> или смешанная инъекции</a:t>
            </a:r>
          </a:p>
        </p:txBody>
      </p:sp>
      <p:pic>
        <p:nvPicPr>
          <p:cNvPr id="19" name="Picture 4" descr="http://www.ophthalm.com/content/Patologiya_sosudistoi_obolochki.files/iridocyclitis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99" y="1159771"/>
            <a:ext cx="3916141" cy="23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9771"/>
            <a:ext cx="4133056" cy="23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623578" y="3533234"/>
            <a:ext cx="8280399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b="0" dirty="0" smtClean="0"/>
              <a:t>Преципитаты на эндотелии роговицы</a:t>
            </a:r>
            <a:endParaRPr lang="ru-RU" b="0" dirty="0"/>
          </a:p>
        </p:txBody>
      </p:sp>
      <p:pic>
        <p:nvPicPr>
          <p:cNvPr id="7" name="Picture 4" descr="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1" y="3962632"/>
            <a:ext cx="3200295" cy="2203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5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Клиника иридоциклитов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684213" y="980728"/>
            <a:ext cx="8280399" cy="432048"/>
          </a:xfrm>
        </p:spPr>
        <p:txBody>
          <a:bodyPr>
            <a:noAutofit/>
          </a:bodyPr>
          <a:lstStyle/>
          <a:p>
            <a:r>
              <a:rPr lang="ru-RU" dirty="0"/>
              <a:t>Помутнение влаги передней </a:t>
            </a:r>
            <a:r>
              <a:rPr lang="ru-RU" dirty="0" smtClean="0"/>
              <a:t>камеры (</a:t>
            </a:r>
            <a:r>
              <a:rPr lang="ru-RU" dirty="0" err="1" smtClean="0"/>
              <a:t>гипопион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7" name="Picture 4" descr="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838"/>
            <a:ext cx="5813426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экссудативный иридоцикли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68"/>
          <a:stretch/>
        </p:blipFill>
        <p:spPr bwMode="auto">
          <a:xfrm>
            <a:off x="5358854" y="2458988"/>
            <a:ext cx="3715742" cy="3715742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Клиника иридоциклитов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1815264" y="673646"/>
            <a:ext cx="5817573" cy="432048"/>
          </a:xfrm>
        </p:spPr>
        <p:txBody>
          <a:bodyPr>
            <a:noAutofit/>
          </a:bodyPr>
          <a:lstStyle/>
          <a:p>
            <a:r>
              <a:rPr lang="ru-RU" dirty="0" err="1"/>
              <a:t>Гетерохромия</a:t>
            </a:r>
            <a:r>
              <a:rPr lang="ru-RU" dirty="0"/>
              <a:t> радужки</a:t>
            </a:r>
          </a:p>
        </p:txBody>
      </p:sp>
      <p:pic>
        <p:nvPicPr>
          <p:cNvPr id="10" name="Picture 8" descr="гетерохром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b="38443"/>
          <a:stretch/>
        </p:blipFill>
        <p:spPr bwMode="auto">
          <a:xfrm>
            <a:off x="251520" y="1186410"/>
            <a:ext cx="6527061" cy="15847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33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t="21192" r="24247" b="26400"/>
          <a:stretch/>
        </p:blipFill>
        <p:spPr bwMode="auto">
          <a:xfrm>
            <a:off x="395536" y="3717032"/>
            <a:ext cx="3024336" cy="302433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Текст 4"/>
          <p:cNvSpPr txBox="1">
            <a:spLocks/>
          </p:cNvSpPr>
          <p:nvPr/>
        </p:nvSpPr>
        <p:spPr>
          <a:xfrm>
            <a:off x="611560" y="3028058"/>
            <a:ext cx="8280399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b="0" smtClean="0"/>
              <a:t>Сужение зрачка</a:t>
            </a:r>
            <a:endParaRPr lang="ru-RU" b="0" dirty="0"/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5237956" y="2970770"/>
            <a:ext cx="220907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b="0" dirty="0" smtClean="0"/>
              <a:t>Задние </a:t>
            </a:r>
            <a:r>
              <a:rPr lang="ru-RU" b="0" dirty="0" err="1" smtClean="0"/>
              <a:t>синехии</a:t>
            </a:r>
            <a:endParaRPr lang="ru-RU" b="0" dirty="0"/>
          </a:p>
        </p:txBody>
      </p:sp>
      <p:pic>
        <p:nvPicPr>
          <p:cNvPr id="13" name="Picture 5" descr="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2" t="17102" r="12125" b="18290"/>
          <a:stretch/>
        </p:blipFill>
        <p:spPr bwMode="auto">
          <a:xfrm>
            <a:off x="6429133" y="3491294"/>
            <a:ext cx="2478169" cy="25516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IG 20 cop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5673" r="4225" b="8585"/>
          <a:stretch/>
        </p:blipFill>
        <p:spPr bwMode="auto">
          <a:xfrm>
            <a:off x="3739656" y="3491294"/>
            <a:ext cx="2689477" cy="2689477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5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Строение сосудистой оболочки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63506" y="908720"/>
            <a:ext cx="7632701" cy="2159446"/>
          </a:xfrm>
        </p:spPr>
        <p:txBody>
          <a:bodyPr>
            <a:noAutofit/>
          </a:bodyPr>
          <a:lstStyle/>
          <a:p>
            <a:r>
              <a:rPr lang="ru-RU" dirty="0"/>
              <a:t>Радужка</a:t>
            </a:r>
          </a:p>
          <a:p>
            <a:r>
              <a:rPr lang="ru-RU" dirty="0"/>
              <a:t>Ресничное тело</a:t>
            </a:r>
          </a:p>
          <a:p>
            <a:r>
              <a:rPr lang="ru-RU" dirty="0"/>
              <a:t>Собственно сосудистая оболочка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85103" y="908720"/>
            <a:ext cx="473325" cy="473325"/>
            <a:chOff x="827584" y="2348880"/>
            <a:chExt cx="585961" cy="585961"/>
          </a:xfrm>
        </p:grpSpPr>
        <p:sp>
          <p:nvSpPr>
            <p:cNvPr id="9" name="Овал 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85103" y="1751780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85103" y="2594841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040441"/>
            <a:ext cx="3316511" cy="3097036"/>
          </a:xfrm>
          <a:prstGeom prst="rect">
            <a:avLst/>
          </a:prstGeom>
        </p:spPr>
      </p:pic>
      <p:pic>
        <p:nvPicPr>
          <p:cNvPr id="17" name="Содержимое 9" descr="1335441679_anat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166"/>
            <a:ext cx="3960994" cy="34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Клиника иридоциклитов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2267745" y="866266"/>
            <a:ext cx="4176464" cy="432048"/>
          </a:xfrm>
        </p:spPr>
        <p:txBody>
          <a:bodyPr>
            <a:noAutofit/>
          </a:bodyPr>
          <a:lstStyle/>
          <a:p>
            <a:r>
              <a:rPr lang="ru-RU" dirty="0"/>
              <a:t>Изменения в стекловидном теле</a:t>
            </a:r>
          </a:p>
        </p:txBody>
      </p:sp>
      <p:pic>
        <p:nvPicPr>
          <p:cNvPr id="7" name="Рисунок 2" descr="Снимок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15236"/>
          <a:stretch/>
        </p:blipFill>
        <p:spPr bwMode="auto">
          <a:xfrm>
            <a:off x="2051720" y="1530361"/>
            <a:ext cx="4968552" cy="43975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spc="-100" dirty="0"/>
              <a:t>Классификация </a:t>
            </a:r>
            <a:r>
              <a:rPr lang="ru-RU" spc="-100" dirty="0" err="1" smtClean="0"/>
              <a:t>хориоидитов</a:t>
            </a:r>
            <a:r>
              <a:rPr lang="ru-RU" spc="-100" dirty="0" smtClean="0"/>
              <a:t> (</a:t>
            </a:r>
            <a:r>
              <a:rPr lang="ru-RU" spc="-100" dirty="0" err="1" smtClean="0"/>
              <a:t>хориоретинитов</a:t>
            </a:r>
            <a:r>
              <a:rPr lang="ru-RU" spc="-100" dirty="0"/>
              <a:t>)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69874" y="1923629"/>
            <a:ext cx="4302125" cy="3023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defRPr sz="2200" b="0">
                <a:solidFill>
                  <a:srgbClr val="EE0060"/>
                </a:solidFill>
                <a:latin typeface="Myriad Pro Cond" panose="020B0506030403020204" pitchFamily="34" charset="0"/>
                <a:cs typeface="+mn-cs"/>
              </a:defRPr>
            </a:lvl1pPr>
          </a:lstStyle>
          <a:p>
            <a:r>
              <a:rPr lang="ru-RU" altLang="ru-RU" dirty="0" smtClean="0"/>
              <a:t>1 – </a:t>
            </a:r>
            <a:r>
              <a:rPr lang="ru-RU" altLang="ru-RU" dirty="0" smtClean="0">
                <a:solidFill>
                  <a:srgbClr val="282828"/>
                </a:solidFill>
              </a:rPr>
              <a:t>Центральные </a:t>
            </a:r>
            <a:endParaRPr lang="ru-RU" altLang="ru-RU" dirty="0">
              <a:solidFill>
                <a:srgbClr val="282828"/>
              </a:solidFill>
            </a:endParaRPr>
          </a:p>
          <a:p>
            <a:r>
              <a:rPr lang="ru-RU" altLang="ru-RU" dirty="0" smtClean="0"/>
              <a:t>2 </a:t>
            </a:r>
            <a:r>
              <a:rPr lang="ru-RU" altLang="ru-RU" dirty="0"/>
              <a:t>– </a:t>
            </a:r>
            <a:r>
              <a:rPr lang="ru-RU" altLang="ru-RU" dirty="0" err="1">
                <a:solidFill>
                  <a:srgbClr val="282828"/>
                </a:solidFill>
              </a:rPr>
              <a:t>Парацентральные</a:t>
            </a:r>
            <a:endParaRPr lang="ru-RU" altLang="ru-RU" dirty="0">
              <a:solidFill>
                <a:srgbClr val="282828"/>
              </a:solidFill>
            </a:endParaRPr>
          </a:p>
          <a:p>
            <a:r>
              <a:rPr lang="ru-RU" altLang="ru-RU" dirty="0" smtClean="0"/>
              <a:t>3 </a:t>
            </a:r>
            <a:r>
              <a:rPr lang="ru-RU" altLang="ru-RU" dirty="0"/>
              <a:t>– </a:t>
            </a:r>
            <a:r>
              <a:rPr lang="ru-RU" altLang="ru-RU" dirty="0">
                <a:solidFill>
                  <a:srgbClr val="282828"/>
                </a:solidFill>
              </a:rPr>
              <a:t>Экваториальные</a:t>
            </a:r>
            <a:r>
              <a:rPr lang="ru-RU" altLang="ru-RU" dirty="0" smtClean="0"/>
              <a:t> </a:t>
            </a:r>
            <a:endParaRPr lang="ru-RU" altLang="ru-RU" dirty="0"/>
          </a:p>
          <a:p>
            <a:r>
              <a:rPr lang="ru-RU" altLang="ru-RU" dirty="0" smtClean="0"/>
              <a:t>4 </a:t>
            </a:r>
            <a:r>
              <a:rPr lang="ru-RU" altLang="ru-RU" dirty="0"/>
              <a:t>– </a:t>
            </a:r>
            <a:r>
              <a:rPr lang="ru-RU" altLang="ru-RU" dirty="0">
                <a:solidFill>
                  <a:srgbClr val="282828"/>
                </a:solidFill>
              </a:rPr>
              <a:t>Периферические</a:t>
            </a:r>
          </a:p>
          <a:p>
            <a:r>
              <a:rPr lang="ru-RU" altLang="ru-RU" dirty="0">
                <a:solidFill>
                  <a:srgbClr val="282828"/>
                </a:solidFill>
              </a:rPr>
              <a:t>Очаговые </a:t>
            </a:r>
          </a:p>
          <a:p>
            <a:r>
              <a:rPr lang="ru-RU" altLang="ru-RU" dirty="0" smtClean="0">
                <a:solidFill>
                  <a:srgbClr val="282828"/>
                </a:solidFill>
              </a:rPr>
              <a:t>Диссеминированные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724400" y="1197819"/>
            <a:ext cx="4419600" cy="4475162"/>
            <a:chOff x="1404467" y="1485901"/>
            <a:chExt cx="4419600" cy="4475162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467" y="1485901"/>
              <a:ext cx="4419600" cy="447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5004917" y="4294188"/>
              <a:ext cx="36036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>
                  <a:solidFill>
                    <a:srgbClr val="282828"/>
                  </a:solidFill>
                  <a:latin typeface="Myriad Pro Cond" panose="020B0506030403020204" pitchFamily="34" charset="0"/>
                </a:rPr>
                <a:t>1</a:t>
              </a:r>
            </a:p>
          </p:txBody>
        </p:sp>
        <p:sp>
          <p:nvSpPr>
            <p:cNvPr id="44" name="Text Box 8"/>
            <p:cNvSpPr txBox="1">
              <a:spLocks noChangeArrowheads="1"/>
            </p:cNvSpPr>
            <p:nvPr/>
          </p:nvSpPr>
          <p:spPr bwMode="auto">
            <a:xfrm>
              <a:off x="4644555" y="4714156"/>
              <a:ext cx="3603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>
                  <a:solidFill>
                    <a:srgbClr val="282828"/>
                  </a:solidFill>
                  <a:latin typeface="Myriad Pro Cond" panose="020B0506030403020204" pitchFamily="34" charset="0"/>
                </a:rPr>
                <a:t>2</a:t>
              </a:r>
            </a:p>
          </p:txBody>
        </p:sp>
        <p:sp>
          <p:nvSpPr>
            <p:cNvPr id="45" name="Text Box 9"/>
            <p:cNvSpPr txBox="1">
              <a:spLocks noChangeArrowheads="1"/>
            </p:cNvSpPr>
            <p:nvPr/>
          </p:nvSpPr>
          <p:spPr bwMode="auto">
            <a:xfrm>
              <a:off x="3636492" y="5145956"/>
              <a:ext cx="2889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 dirty="0">
                  <a:solidFill>
                    <a:srgbClr val="282828"/>
                  </a:solidFill>
                  <a:latin typeface="Myriad Pro Cond" panose="020B0506030403020204" pitchFamily="34" charset="0"/>
                </a:rPr>
                <a:t>3</a:t>
              </a:r>
            </a:p>
          </p:txBody>
        </p:sp>
        <p:sp>
          <p:nvSpPr>
            <p:cNvPr id="46" name="Text Box 10"/>
            <p:cNvSpPr txBox="1">
              <a:spLocks noChangeArrowheads="1"/>
            </p:cNvSpPr>
            <p:nvPr/>
          </p:nvSpPr>
          <p:spPr bwMode="auto">
            <a:xfrm>
              <a:off x="2772892" y="5074519"/>
              <a:ext cx="5048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 dirty="0">
                  <a:solidFill>
                    <a:srgbClr val="282828"/>
                  </a:solidFill>
                  <a:latin typeface="Myriad Pro Cond" panose="020B0506030403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1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Клиника </a:t>
            </a:r>
            <a:r>
              <a:rPr lang="ru-RU" dirty="0" smtClean="0"/>
              <a:t>центральных </a:t>
            </a:r>
            <a:r>
              <a:rPr lang="ru-RU" dirty="0" err="1"/>
              <a:t>хориоретинитов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556792"/>
            <a:ext cx="7632701" cy="3791024"/>
          </a:xfrm>
        </p:spPr>
        <p:txBody>
          <a:bodyPr>
            <a:noAutofit/>
          </a:bodyPr>
          <a:lstStyle/>
          <a:p>
            <a:r>
              <a:rPr lang="ru-RU" dirty="0"/>
              <a:t>Снижение остроты зрения</a:t>
            </a:r>
          </a:p>
          <a:p>
            <a:r>
              <a:rPr lang="ru-RU" dirty="0" err="1"/>
              <a:t>Метаморфопсии</a:t>
            </a:r>
            <a:endParaRPr lang="ru-RU" dirty="0"/>
          </a:p>
          <a:p>
            <a:r>
              <a:rPr lang="ru-RU" dirty="0" err="1"/>
              <a:t>Фотопсии</a:t>
            </a:r>
            <a:endParaRPr lang="ru-RU" dirty="0"/>
          </a:p>
          <a:p>
            <a:r>
              <a:rPr lang="ru-RU" dirty="0"/>
              <a:t>Скотома (абсолютная, относительная)</a:t>
            </a:r>
          </a:p>
          <a:p>
            <a:r>
              <a:rPr lang="ru-RU" dirty="0"/>
              <a:t>Нарушение цветоощущения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515515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237428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3243137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407707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963391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2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Центральные </a:t>
            </a:r>
            <a:r>
              <a:rPr lang="ru-RU" dirty="0" err="1"/>
              <a:t>хориоретиниты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323529" y="5733256"/>
            <a:ext cx="4248472" cy="432048"/>
          </a:xfrm>
        </p:spPr>
        <p:txBody>
          <a:bodyPr>
            <a:noAutofit/>
          </a:bodyPr>
          <a:lstStyle/>
          <a:p>
            <a:r>
              <a:rPr lang="ru-RU" dirty="0"/>
              <a:t>Свежий очаг</a:t>
            </a:r>
          </a:p>
        </p:txBody>
      </p:sp>
      <p:pic>
        <p:nvPicPr>
          <p:cNvPr id="5" name="Picture 4" descr="0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7077" r="13066" b="4805"/>
          <a:stretch/>
        </p:blipFill>
        <p:spPr bwMode="auto">
          <a:xfrm>
            <a:off x="4895036" y="1700808"/>
            <a:ext cx="4051320" cy="405132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-11064" r="10410" b="-9800"/>
          <a:stretch/>
        </p:blipFill>
        <p:spPr bwMode="auto">
          <a:xfrm>
            <a:off x="305397" y="1756192"/>
            <a:ext cx="3995936" cy="3995936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4"/>
          <p:cNvSpPr txBox="1">
            <a:spLocks/>
          </p:cNvSpPr>
          <p:nvPr/>
        </p:nvSpPr>
        <p:spPr>
          <a:xfrm>
            <a:off x="5076701" y="5733256"/>
            <a:ext cx="388778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b="0" dirty="0"/>
              <a:t>Исход</a:t>
            </a:r>
          </a:p>
        </p:txBody>
      </p:sp>
    </p:spTree>
    <p:extLst>
      <p:ext uri="{BB962C8B-B14F-4D97-AF65-F5344CB8AC3E}">
        <p14:creationId xmlns:p14="http://schemas.microsoft.com/office/powerpoint/2010/main" val="32912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smtClean="0"/>
              <a:t>Осложнения передних </a:t>
            </a:r>
            <a:r>
              <a:rPr lang="ru-RU" dirty="0" err="1" smtClean="0"/>
              <a:t>увеитов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75656" y="1573909"/>
            <a:ext cx="3163711" cy="3791024"/>
          </a:xfrm>
        </p:spPr>
        <p:txBody>
          <a:bodyPr>
            <a:noAutofit/>
          </a:bodyPr>
          <a:lstStyle/>
          <a:p>
            <a:r>
              <a:rPr lang="ru-RU" dirty="0" smtClean="0"/>
              <a:t>Глубокий кератит</a:t>
            </a:r>
            <a:endParaRPr lang="ru-RU" dirty="0"/>
          </a:p>
          <a:p>
            <a:r>
              <a:rPr lang="ru-RU" dirty="0" smtClean="0"/>
              <a:t>Склеро – </a:t>
            </a:r>
            <a:r>
              <a:rPr lang="ru-RU" dirty="0" err="1" smtClean="0"/>
              <a:t>увеит</a:t>
            </a:r>
            <a:endParaRPr lang="ru-RU" dirty="0"/>
          </a:p>
          <a:p>
            <a:r>
              <a:rPr lang="ru-RU" dirty="0" smtClean="0"/>
              <a:t>Вторичная глаукома</a:t>
            </a:r>
            <a:endParaRPr lang="ru-RU" dirty="0"/>
          </a:p>
          <a:p>
            <a:r>
              <a:rPr lang="ru-RU" dirty="0" err="1" smtClean="0"/>
              <a:t>Васкуляризация</a:t>
            </a:r>
            <a:r>
              <a:rPr lang="ru-RU" dirty="0" smtClean="0"/>
              <a:t> радужки</a:t>
            </a:r>
            <a:endParaRPr lang="ru-RU" dirty="0"/>
          </a:p>
          <a:p>
            <a:r>
              <a:rPr lang="ru-RU" dirty="0" smtClean="0"/>
              <a:t>Осложненная катаракта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515515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237428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3243137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407707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963391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8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smtClean="0"/>
              <a:t>Осложнения задних </a:t>
            </a:r>
            <a:r>
              <a:rPr lang="ru-RU" dirty="0" err="1" smtClean="0"/>
              <a:t>увеитов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955328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164150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2996952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370433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729336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55576" y="2326653"/>
            <a:ext cx="473325" cy="473325"/>
            <a:chOff x="827584" y="2348880"/>
            <a:chExt cx="585961" cy="585961"/>
          </a:xfrm>
        </p:grpSpPr>
        <p:sp>
          <p:nvSpPr>
            <p:cNvPr id="20" name="Овал 1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25" name="Текст 24"/>
          <p:cNvSpPr>
            <a:spLocks noGrp="1"/>
          </p:cNvSpPr>
          <p:nvPr>
            <p:ph type="body" idx="1"/>
          </p:nvPr>
        </p:nvSpPr>
        <p:spPr>
          <a:xfrm>
            <a:off x="1331913" y="981075"/>
            <a:ext cx="7632700" cy="45037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0" dirty="0">
                <a:latin typeface="Myriad Pro Cond" panose="020B0506030403020204" charset="0"/>
              </a:rPr>
              <a:t>Частичная атрофия диска зрительного нерва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0" dirty="0" err="1">
                <a:latin typeface="Myriad Pro Cond" panose="020B0506030403020204" charset="0"/>
              </a:rPr>
              <a:t>Кистовидная</a:t>
            </a:r>
            <a:r>
              <a:rPr lang="ru-RU" b="0" dirty="0">
                <a:latin typeface="Myriad Pro Cond" panose="020B0506030403020204" charset="0"/>
              </a:rPr>
              <a:t> дегенерация </a:t>
            </a:r>
            <a:endParaRPr lang="ru-RU" b="0" dirty="0" smtClean="0">
              <a:latin typeface="Myriad Pro Cond" panose="020B050603040302020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0" dirty="0" smtClean="0">
                <a:latin typeface="Myriad Pro Cond" panose="020B0506030403020204" charset="0"/>
              </a:rPr>
              <a:t>Кровоизлияния </a:t>
            </a:r>
            <a:r>
              <a:rPr lang="ru-RU" b="0" dirty="0">
                <a:latin typeface="Myriad Pro Cond" panose="020B0506030403020204" charset="0"/>
              </a:rPr>
              <a:t>в стекловидное тело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0" dirty="0">
                <a:latin typeface="Myriad Pro Cond" panose="020B0506030403020204" charset="0"/>
              </a:rPr>
              <a:t>Помутнение стекловидного тела </a:t>
            </a:r>
            <a:r>
              <a:rPr lang="ru-RU" b="0" dirty="0" err="1" smtClean="0">
                <a:latin typeface="Myriad Pro Cond" panose="020B0506030403020204" charset="0"/>
              </a:rPr>
              <a:t>Швартообразование</a:t>
            </a:r>
            <a:r>
              <a:rPr lang="ru-RU" b="0" dirty="0" smtClean="0">
                <a:latin typeface="Myriad Pro Cond" panose="020B0506030403020204" charset="0"/>
              </a:rPr>
              <a:t> </a:t>
            </a:r>
            <a:r>
              <a:rPr lang="ru-RU" b="0" dirty="0">
                <a:latin typeface="Myriad Pro Cond" panose="020B0506030403020204" charset="0"/>
              </a:rPr>
              <a:t>в стекловидном  </a:t>
            </a:r>
            <a:endParaRPr lang="ru-RU" b="0" dirty="0" smtClean="0">
              <a:latin typeface="Myriad Pro Cond" panose="020B050603040302020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0" dirty="0" smtClean="0">
                <a:latin typeface="Myriad Pro Cond" panose="020B0506030403020204" charset="0"/>
              </a:rPr>
              <a:t>Осложненная </a:t>
            </a:r>
            <a:r>
              <a:rPr lang="ru-RU" b="0" dirty="0">
                <a:latin typeface="Myriad Pro Cond" panose="020B0506030403020204" charset="0"/>
              </a:rPr>
              <a:t>катаракта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0" dirty="0">
                <a:latin typeface="Myriad Pro Cond" panose="020B0506030403020204" charset="0"/>
              </a:rPr>
              <a:t>Сосудистые поражения сетчатки (</a:t>
            </a:r>
            <a:r>
              <a:rPr lang="ru-RU" b="0" dirty="0" err="1">
                <a:latin typeface="Myriad Pro Cond" panose="020B0506030403020204" charset="0"/>
              </a:rPr>
              <a:t>ретиноваскулиты</a:t>
            </a:r>
            <a:r>
              <a:rPr lang="ru-RU" b="0" dirty="0">
                <a:latin typeface="Myriad Pro Cond" panose="020B0506030403020204" charset="0"/>
              </a:rPr>
              <a:t>, </a:t>
            </a:r>
            <a:r>
              <a:rPr lang="ru-RU" b="0" dirty="0" err="1">
                <a:latin typeface="Myriad Pro Cond" panose="020B0506030403020204" charset="0"/>
              </a:rPr>
              <a:t>перифлебиты</a:t>
            </a:r>
            <a:r>
              <a:rPr lang="ru-RU" b="0" dirty="0">
                <a:latin typeface="Myriad Pro Cond" panose="020B0506030403020204" charset="0"/>
              </a:rPr>
              <a:t>, непроходимость ЦАС)</a:t>
            </a:r>
          </a:p>
        </p:txBody>
      </p:sp>
    </p:spTree>
    <p:extLst>
      <p:ext uri="{BB962C8B-B14F-4D97-AF65-F5344CB8AC3E}">
        <p14:creationId xmlns:p14="http://schemas.microsoft.com/office/powerpoint/2010/main" val="789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44624"/>
            <a:ext cx="7812088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Общие принципы диагностики </a:t>
            </a:r>
            <a:r>
              <a:rPr lang="ru-RU" dirty="0" err="1" smtClean="0"/>
              <a:t>увеитов</a:t>
            </a:r>
            <a:r>
              <a:rPr lang="ru-RU" dirty="0" smtClean="0"/>
              <a:t> </a:t>
            </a:r>
            <a:r>
              <a:rPr lang="ru-RU" dirty="0"/>
              <a:t>(иридоциклитов, </a:t>
            </a:r>
            <a:r>
              <a:rPr lang="ru-RU" dirty="0" err="1"/>
              <a:t>хориоретинитов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4214" y="1484784"/>
            <a:ext cx="8280400" cy="4536504"/>
          </a:xfrm>
        </p:spPr>
        <p:txBody>
          <a:bodyPr>
            <a:noAutofit/>
          </a:bodyPr>
          <a:lstStyle/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Наружный осмотр глаз (состояния кожи век, конъюнктивы</a:t>
            </a:r>
            <a:r>
              <a:rPr lang="ru-RU" dirty="0" smtClean="0"/>
              <a:t>), </a:t>
            </a:r>
            <a:r>
              <a:rPr lang="ru-RU" dirty="0" err="1" smtClean="0"/>
              <a:t>визометрия</a:t>
            </a:r>
            <a:r>
              <a:rPr lang="ru-RU" dirty="0" smtClean="0"/>
              <a:t>, периметрия, </a:t>
            </a:r>
            <a:r>
              <a:rPr lang="ru-RU" dirty="0"/>
              <a:t>исследование зрачковой реакции. 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 smtClean="0"/>
              <a:t>Измерение внутриглазного давления</a:t>
            </a:r>
            <a:r>
              <a:rPr lang="ru-RU" dirty="0"/>
              <a:t> (тонометрия).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 err="1"/>
              <a:t>Биомикроскопия</a:t>
            </a:r>
            <a:r>
              <a:rPr lang="ru-RU" dirty="0"/>
              <a:t> 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 </a:t>
            </a:r>
            <a:r>
              <a:rPr lang="ru-RU" dirty="0" err="1" smtClean="0"/>
              <a:t>Гониоскопия</a:t>
            </a:r>
            <a:r>
              <a:rPr lang="ru-RU" dirty="0" smtClean="0"/>
              <a:t> </a:t>
            </a:r>
            <a:endParaRPr lang="ru-RU" dirty="0"/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 err="1"/>
              <a:t>Офтальмоскопиия</a:t>
            </a:r>
            <a:r>
              <a:rPr lang="ru-RU" dirty="0"/>
              <a:t> 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 smtClean="0"/>
              <a:t>УЗИ глаза</a:t>
            </a:r>
            <a:endParaRPr lang="ru-RU" dirty="0"/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 smtClean="0"/>
              <a:t>Ангиография сосудов сетчатки,</a:t>
            </a:r>
            <a:r>
              <a:rPr lang="ru-RU" dirty="0"/>
              <a:t> </a:t>
            </a:r>
            <a:r>
              <a:rPr lang="ru-RU" dirty="0" smtClean="0"/>
              <a:t>оптическая когерентная томография</a:t>
            </a:r>
            <a:r>
              <a:rPr lang="ru-RU" dirty="0"/>
              <a:t> макулы и ДЗН, лазерной сканирующей томографии сетчатки.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Дополнительно при </a:t>
            </a:r>
            <a:r>
              <a:rPr lang="ru-RU" dirty="0" err="1"/>
              <a:t>увеитах</a:t>
            </a:r>
            <a:r>
              <a:rPr lang="ru-RU" dirty="0"/>
              <a:t> различной этиологии может потребоваться </a:t>
            </a:r>
            <a:r>
              <a:rPr lang="ru-RU" dirty="0" smtClean="0"/>
              <a:t>консультация фтизиатра или ревматолога.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3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44624"/>
            <a:ext cx="7812088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Общие принципы </a:t>
            </a:r>
            <a:r>
              <a:rPr lang="ru-RU" dirty="0" smtClean="0"/>
              <a:t>лечения </a:t>
            </a:r>
            <a:r>
              <a:rPr lang="ru-RU" dirty="0" err="1" smtClean="0"/>
              <a:t>увеитов</a:t>
            </a:r>
            <a:r>
              <a:rPr lang="ru-RU" dirty="0" smtClean="0"/>
              <a:t> </a:t>
            </a:r>
            <a:r>
              <a:rPr lang="ru-RU" dirty="0"/>
              <a:t>(иридоциклитов, </a:t>
            </a:r>
            <a:r>
              <a:rPr lang="ru-RU" dirty="0" err="1"/>
              <a:t>хориоретинитов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Заголовок 3"/>
          <p:cNvSpPr>
            <a:spLocks noGrp="1"/>
          </p:cNvSpPr>
          <p:nvPr>
            <p:ph idx="1"/>
          </p:nvPr>
        </p:nvSpPr>
        <p:spPr>
          <a:xfrm>
            <a:off x="688971" y="2349674"/>
            <a:ext cx="8275641" cy="2591494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Мидриатики,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Стероиды, 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Системные </a:t>
            </a:r>
            <a:r>
              <a:rPr lang="ru-RU" dirty="0" err="1"/>
              <a:t>иммуносупрессивные</a:t>
            </a:r>
            <a:r>
              <a:rPr lang="ru-RU" dirty="0"/>
              <a:t> препараты; 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П</a:t>
            </a:r>
            <a:r>
              <a:rPr lang="ru-RU" dirty="0"/>
              <a:t>ри </a:t>
            </a:r>
            <a:r>
              <a:rPr lang="ru-RU" dirty="0" err="1"/>
              <a:t>увеитах</a:t>
            </a:r>
            <a:r>
              <a:rPr lang="ru-RU" dirty="0"/>
              <a:t> инфекционной этиологии - </a:t>
            </a:r>
            <a:r>
              <a:rPr lang="ru-RU" dirty="0"/>
              <a:t>противомикробные </a:t>
            </a:r>
            <a:r>
              <a:rPr lang="ru-RU" dirty="0"/>
              <a:t>и </a:t>
            </a:r>
            <a:r>
              <a:rPr lang="ru-RU" dirty="0"/>
              <a:t>противовирусные средства, 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При </a:t>
            </a:r>
            <a:r>
              <a:rPr lang="ru-RU" dirty="0"/>
              <a:t>системных заболеваниях – НПВС, </a:t>
            </a:r>
            <a:r>
              <a:rPr lang="ru-RU" dirty="0" err="1"/>
              <a:t>цитостатики</a:t>
            </a:r>
            <a:r>
              <a:rPr lang="ru-RU" dirty="0"/>
              <a:t>, </a:t>
            </a:r>
          </a:p>
          <a:p>
            <a:pPr marL="457200" indent="-457200" fontAlgn="base">
              <a:spcBef>
                <a:spcPts val="0"/>
              </a:spcBef>
              <a:spcAft>
                <a:spcPts val="0"/>
              </a:spcAft>
              <a:buFont typeface="Myriad Pro Cond" panose="020B0506030403020204" charset="0"/>
              <a:buChar char="−"/>
            </a:pPr>
            <a:r>
              <a:rPr lang="ru-RU" dirty="0"/>
              <a:t>При </a:t>
            </a:r>
            <a:r>
              <a:rPr lang="ru-RU" dirty="0"/>
              <a:t>аллергических поражениях – антигистаминных препаратов.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517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Хирургическое лечение </a:t>
            </a:r>
            <a:r>
              <a:rPr lang="ru-RU" dirty="0" err="1"/>
              <a:t>увеитов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995242"/>
            <a:ext cx="8857109" cy="5185122"/>
          </a:xfrm>
        </p:spPr>
        <p:txBody>
          <a:bodyPr>
            <a:noAutofit/>
          </a:bodyPr>
          <a:lstStyle/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 err="1"/>
              <a:t>Парацентез</a:t>
            </a:r>
            <a:r>
              <a:rPr lang="ru-RU" dirty="0"/>
              <a:t> 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 err="1" smtClean="0"/>
              <a:t>Иридэктомия</a:t>
            </a:r>
            <a:r>
              <a:rPr lang="ru-RU" dirty="0" smtClean="0"/>
              <a:t>:  </a:t>
            </a:r>
            <a:r>
              <a:rPr lang="ru-RU" dirty="0"/>
              <a:t>полная, базальная, оптическая. Лазерная </a:t>
            </a:r>
            <a:r>
              <a:rPr lang="ru-RU" dirty="0" err="1" smtClean="0"/>
              <a:t>иридэктомия</a:t>
            </a:r>
            <a:endParaRPr lang="ru-RU" dirty="0"/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/>
              <a:t>Экстракция осложненной катаракты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 err="1"/>
              <a:t>Лазеркоагуляция</a:t>
            </a:r>
            <a:r>
              <a:rPr lang="ru-RU" dirty="0"/>
              <a:t> сетчатки при очаговых процессах 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/>
              <a:t>Операция при отслойке сетчатки: при </a:t>
            </a:r>
            <a:r>
              <a:rPr lang="ru-RU" dirty="0" err="1"/>
              <a:t>тракционной</a:t>
            </a:r>
            <a:r>
              <a:rPr lang="ru-RU" dirty="0"/>
              <a:t> </a:t>
            </a:r>
            <a:r>
              <a:rPr lang="ru-RU" dirty="0" smtClean="0"/>
              <a:t>отслойке</a:t>
            </a:r>
            <a:endParaRPr lang="ru-RU" dirty="0"/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/>
              <a:t>Замещение стекловидного тела растворами, газом с антибиотиками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/>
              <a:t>Энуклеация 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ru-RU" dirty="0" err="1"/>
              <a:t>Эвисцерация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2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0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r="4776"/>
          <a:stretch/>
        </p:blipFill>
        <p:spPr bwMode="auto">
          <a:xfrm>
            <a:off x="6072527" y="2376140"/>
            <a:ext cx="3069084" cy="306908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err="1"/>
              <a:t>Негранулематозные</a:t>
            </a:r>
            <a:r>
              <a:rPr lang="ru-RU" dirty="0"/>
              <a:t> </a:t>
            </a:r>
            <a:r>
              <a:rPr lang="ru-RU" dirty="0" smtClean="0"/>
              <a:t>иридоциклиты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125538"/>
            <a:ext cx="5615979" cy="5040312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b="1" dirty="0"/>
              <a:t>Коллагенозы</a:t>
            </a:r>
            <a:r>
              <a:rPr lang="ru-RU" dirty="0"/>
              <a:t> 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Часто 2-х </a:t>
            </a:r>
            <a:r>
              <a:rPr lang="ru-RU" dirty="0"/>
              <a:t>сторонний процесс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Множество </a:t>
            </a:r>
            <a:r>
              <a:rPr lang="ru-RU" dirty="0" err="1"/>
              <a:t>быстроразрывающихя</a:t>
            </a:r>
            <a:r>
              <a:rPr lang="ru-RU" dirty="0"/>
              <a:t> </a:t>
            </a:r>
            <a:r>
              <a:rPr lang="ru-RU" dirty="0" err="1"/>
              <a:t>синехий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Чаще </a:t>
            </a:r>
            <a:r>
              <a:rPr lang="ru-RU" dirty="0"/>
              <a:t>с </a:t>
            </a:r>
            <a:r>
              <a:rPr lang="ru-RU" dirty="0" err="1"/>
              <a:t>гипопионом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Мелкие </a:t>
            </a:r>
            <a:r>
              <a:rPr lang="ru-RU" dirty="0"/>
              <a:t>преципитаты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Нежное </a:t>
            </a:r>
            <a:r>
              <a:rPr lang="ru-RU" dirty="0"/>
              <a:t>помутнение стекловидного тела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Течение </a:t>
            </a:r>
            <a:r>
              <a:rPr lang="ru-RU" dirty="0"/>
              <a:t>острое, частые рецидивы на одном глазу, иногда в стадии обострения процесса в </a:t>
            </a:r>
            <a:r>
              <a:rPr lang="ru-RU" dirty="0" smtClean="0"/>
              <a:t>суставах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err="1" smtClean="0"/>
              <a:t>Ретиноваскулиты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2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sz="2800" dirty="0" smtClean="0"/>
              <a:t>Кровоснабжение и иннервация </a:t>
            </a:r>
            <a:r>
              <a:rPr lang="ru-RU" sz="2800" dirty="0"/>
              <a:t>сосудистого тракта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63888" y="673646"/>
            <a:ext cx="3816424" cy="1368128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 smtClean="0">
                <a:solidFill>
                  <a:srgbClr val="EE0060"/>
                </a:solidFill>
              </a:rPr>
              <a:t>1 – </a:t>
            </a:r>
            <a:r>
              <a:rPr lang="ru-RU" sz="2200" dirty="0" smtClean="0"/>
              <a:t>Передние </a:t>
            </a:r>
            <a:r>
              <a:rPr lang="ru-RU" sz="2200" dirty="0"/>
              <a:t>цилиарные артерии (ЦА)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 smtClean="0">
                <a:solidFill>
                  <a:srgbClr val="EE0060"/>
                </a:solidFill>
              </a:rPr>
              <a:t>2 </a:t>
            </a:r>
            <a:r>
              <a:rPr lang="ru-RU" sz="2200" dirty="0">
                <a:solidFill>
                  <a:srgbClr val="EE0060"/>
                </a:solidFill>
              </a:rPr>
              <a:t>– </a:t>
            </a:r>
            <a:r>
              <a:rPr lang="ru-RU" sz="2200" dirty="0" smtClean="0"/>
              <a:t>Задние </a:t>
            </a:r>
            <a:r>
              <a:rPr lang="ru-RU" sz="2200" dirty="0"/>
              <a:t>длинные ЦА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 smtClean="0">
                <a:solidFill>
                  <a:srgbClr val="EE0060"/>
                </a:solidFill>
              </a:rPr>
              <a:t>3 </a:t>
            </a:r>
            <a:r>
              <a:rPr lang="ru-RU" sz="2200" dirty="0">
                <a:solidFill>
                  <a:srgbClr val="EE0060"/>
                </a:solidFill>
              </a:rPr>
              <a:t>– </a:t>
            </a:r>
            <a:r>
              <a:rPr lang="ru-RU" sz="2200" dirty="0" smtClean="0"/>
              <a:t>Задние </a:t>
            </a:r>
            <a:r>
              <a:rPr lang="ru-RU" sz="2200" dirty="0"/>
              <a:t>короткие ЦА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5"/>
            <a:ext cx="316835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8" y="2831469"/>
            <a:ext cx="8532440" cy="29688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747634"/>
            <a:ext cx="6129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latin typeface="+mn-lt"/>
              </a:rPr>
              <a:t>Двигательная иннервация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+mn-lt"/>
              </a:rPr>
              <a:t>дилататор </a:t>
            </a:r>
            <a:r>
              <a:rPr lang="ru-RU" sz="1600" b="0" dirty="0">
                <a:latin typeface="+mn-lt"/>
              </a:rPr>
              <a:t>зрачка – симпатическая из </a:t>
            </a:r>
            <a:r>
              <a:rPr lang="ru-RU" sz="1600" b="0" dirty="0" err="1">
                <a:latin typeface="+mn-lt"/>
              </a:rPr>
              <a:t>верхнешейного</a:t>
            </a:r>
            <a:r>
              <a:rPr lang="ru-RU" sz="1600" b="0" dirty="0">
                <a:latin typeface="+mn-lt"/>
              </a:rPr>
              <a:t> </a:t>
            </a:r>
            <a:r>
              <a:rPr lang="ru-RU" sz="1600" b="0" dirty="0" smtClean="0">
                <a:latin typeface="+mn-lt"/>
              </a:rPr>
              <a:t>сплетения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+mn-lt"/>
              </a:rPr>
              <a:t> </a:t>
            </a:r>
            <a:r>
              <a:rPr lang="ru-RU" sz="1600" b="0" dirty="0">
                <a:latin typeface="+mn-lt"/>
              </a:rPr>
              <a:t>сфинктер зрачка – парасимпатическая (в составе глазодвигательного III пара</a:t>
            </a:r>
          </a:p>
        </p:txBody>
      </p:sp>
    </p:spTree>
    <p:extLst>
      <p:ext uri="{BB962C8B-B14F-4D97-AF65-F5344CB8AC3E}">
        <p14:creationId xmlns:p14="http://schemas.microsoft.com/office/powerpoint/2010/main" val="19418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err="1"/>
              <a:t>Негранулематозные</a:t>
            </a:r>
            <a:r>
              <a:rPr lang="ru-RU" dirty="0"/>
              <a:t> </a:t>
            </a:r>
            <a:r>
              <a:rPr lang="ru-RU" dirty="0" smtClean="0"/>
              <a:t>иридоциклиты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7" name="Picture 4" descr="0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7337" r="9850" b="2235"/>
          <a:stretch/>
        </p:blipFill>
        <p:spPr bwMode="auto">
          <a:xfrm>
            <a:off x="4788024" y="1340768"/>
            <a:ext cx="4176464" cy="417646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нодулярный склерит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95145"/>
            <a:ext cx="4572000" cy="29460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Коллагенозы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989634"/>
            <a:ext cx="5039915" cy="295153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sz="3600" b="1" dirty="0"/>
              <a:t>Ревматизм </a:t>
            </a:r>
            <a:r>
              <a:rPr lang="ru-RU" sz="3600" dirty="0" smtClean="0"/>
              <a:t>проявляется:</a:t>
            </a:r>
            <a:endParaRPr lang="ru-RU" sz="3600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3600" dirty="0" err="1"/>
              <a:t>эписклеритом</a:t>
            </a:r>
            <a:r>
              <a:rPr lang="ru-RU" sz="3600" dirty="0"/>
              <a:t>,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3600" dirty="0"/>
              <a:t>склеритом, 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3600" dirty="0"/>
              <a:t>кератитом, 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3600" dirty="0"/>
              <a:t>иридоциклитом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896576" y="822099"/>
            <a:ext cx="2240956" cy="5400699"/>
            <a:chOff x="5131020" y="1279752"/>
            <a:chExt cx="1343025" cy="323668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40545" y="1279752"/>
              <a:ext cx="1333500" cy="1162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31020" y="2449686"/>
              <a:ext cx="1343025" cy="9523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31020" y="3402013"/>
              <a:ext cx="1343025" cy="11144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48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Коллагенозы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1150144"/>
            <a:ext cx="6120679" cy="496852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Системная красная Волчанка (СКВ)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Изменения сосудов конъюнктивы (сужение артерий, расширение вен, </a:t>
            </a:r>
            <a:r>
              <a:rPr lang="ru-RU" dirty="0" err="1"/>
              <a:t>ампулообразное</a:t>
            </a:r>
            <a:r>
              <a:rPr lang="ru-RU" dirty="0"/>
              <a:t> расширение сосудов </a:t>
            </a:r>
            <a:r>
              <a:rPr lang="ru-RU" dirty="0" err="1"/>
              <a:t>лимба,расширение</a:t>
            </a:r>
            <a:r>
              <a:rPr lang="ru-RU" dirty="0"/>
              <a:t> сосудов краевой петлистой сети)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Поражение век – </a:t>
            </a:r>
            <a:r>
              <a:rPr lang="ru-RU" dirty="0" err="1"/>
              <a:t>эритематозная</a:t>
            </a:r>
            <a:r>
              <a:rPr lang="ru-RU" dirty="0"/>
              <a:t> сыпь, блефарит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Конъюнктивит, </a:t>
            </a:r>
            <a:r>
              <a:rPr lang="ru-RU" dirty="0" err="1"/>
              <a:t>эписклерит</a:t>
            </a:r>
            <a:r>
              <a:rPr lang="ru-RU" dirty="0"/>
              <a:t>, язва роговой оболочки, </a:t>
            </a:r>
            <a:r>
              <a:rPr lang="ru-RU" dirty="0" err="1"/>
              <a:t>увеиты</a:t>
            </a:r>
            <a:r>
              <a:rPr lang="ru-RU" dirty="0"/>
              <a:t> (иридоциклит, </a:t>
            </a:r>
            <a:r>
              <a:rPr lang="ru-RU" dirty="0" err="1"/>
              <a:t>панувеит</a:t>
            </a:r>
            <a:r>
              <a:rPr lang="ru-RU" dirty="0"/>
              <a:t>, </a:t>
            </a:r>
            <a:r>
              <a:rPr lang="ru-RU" dirty="0" err="1"/>
              <a:t>ретиноваскулит</a:t>
            </a:r>
            <a:r>
              <a:rPr lang="ru-RU" dirty="0"/>
              <a:t>)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Ретробульбарный неврит с исходом в атрофию зрительного нерва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68" y="1628776"/>
            <a:ext cx="2743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Синдром </a:t>
            </a:r>
            <a:r>
              <a:rPr lang="ru-RU" dirty="0" err="1"/>
              <a:t>Стилла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294159"/>
            <a:ext cx="5400329" cy="4587709"/>
          </a:xfrm>
        </p:spPr>
        <p:txBody>
          <a:bodyPr>
            <a:noAutofit/>
          </a:bodyPr>
          <a:lstStyle/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ru-RU" dirty="0" smtClean="0"/>
              <a:t>Юношеский хронический </a:t>
            </a:r>
            <a:r>
              <a:rPr lang="ru-RU" dirty="0"/>
              <a:t>полиартрит + </a:t>
            </a:r>
            <a:r>
              <a:rPr lang="ru-RU" dirty="0" err="1"/>
              <a:t>лимфоаденопатия</a:t>
            </a:r>
            <a:r>
              <a:rPr lang="ru-RU" dirty="0"/>
              <a:t> + </a:t>
            </a:r>
            <a:r>
              <a:rPr lang="ru-RU" dirty="0" err="1"/>
              <a:t>спленомегалия</a:t>
            </a:r>
            <a:r>
              <a:rPr lang="ru-RU" dirty="0"/>
              <a:t> 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ru-RU" dirty="0"/>
              <a:t>ОАК : анемия , лейкоцитоз , ускорение СОЭ 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ru-RU" dirty="0" smtClean="0"/>
              <a:t>Хронический иридоциклит</a:t>
            </a:r>
            <a:endParaRPr lang="ru-RU" dirty="0"/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ru-RU" dirty="0" err="1" smtClean="0"/>
              <a:t>Лентикулярная</a:t>
            </a:r>
            <a:r>
              <a:rPr lang="ru-RU" dirty="0" smtClean="0"/>
              <a:t> дегенерация </a:t>
            </a:r>
            <a:r>
              <a:rPr lang="ru-RU" dirty="0"/>
              <a:t>роговой оболочки, в виде полос </a:t>
            </a:r>
            <a:r>
              <a:rPr lang="ru-RU" dirty="0" smtClean="0"/>
              <a:t>роговицы</a:t>
            </a:r>
            <a:endParaRPr lang="ru-RU" dirty="0"/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ru-RU" dirty="0" smtClean="0"/>
              <a:t>Осложненная катаракта</a:t>
            </a:r>
            <a:endParaRPr lang="ru-RU" dirty="0"/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ru-RU" dirty="0"/>
              <a:t> Поражаются оба глаза и прогноз плохой 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268760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2963044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3683124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691236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55576" y="2314972"/>
            <a:ext cx="473325" cy="473325"/>
            <a:chOff x="827584" y="2348880"/>
            <a:chExt cx="585961" cy="585961"/>
          </a:xfrm>
        </p:grpSpPr>
        <p:sp>
          <p:nvSpPr>
            <p:cNvPr id="20" name="Овал 1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5576" y="5411316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354418" y="836613"/>
            <a:ext cx="1825350" cy="5409350"/>
            <a:chOff x="6651848" y="-211969"/>
            <a:chExt cx="2312764" cy="6853780"/>
          </a:xfrm>
        </p:grpSpPr>
        <p:pic>
          <p:nvPicPr>
            <p:cNvPr id="25" name="Picture 5" descr="111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13"/>
            <a:stretch/>
          </p:blipFill>
          <p:spPr bwMode="auto">
            <a:xfrm>
              <a:off x="6651848" y="-211969"/>
              <a:ext cx="2312764" cy="229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111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9" r="33944"/>
            <a:stretch/>
          </p:blipFill>
          <p:spPr bwMode="auto">
            <a:xfrm>
              <a:off x="6651848" y="2065390"/>
              <a:ext cx="2312764" cy="229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 descr="111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1" r="-528"/>
            <a:stretch/>
          </p:blipFill>
          <p:spPr bwMode="auto">
            <a:xfrm>
              <a:off x="6651848" y="4351101"/>
              <a:ext cx="2312764" cy="229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28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Синдром </a:t>
            </a:r>
            <a:r>
              <a:rPr lang="ru-RU" dirty="0" err="1" smtClean="0"/>
              <a:t>Бехчета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2493690"/>
            <a:ext cx="7632701" cy="2159446"/>
          </a:xfrm>
        </p:spPr>
        <p:txBody>
          <a:bodyPr>
            <a:noAutofit/>
          </a:bodyPr>
          <a:lstStyle/>
          <a:p>
            <a:r>
              <a:rPr lang="ru-RU" dirty="0" smtClean="0"/>
              <a:t>Изъязвления слизистой оболочки рта</a:t>
            </a:r>
          </a:p>
          <a:p>
            <a:r>
              <a:rPr lang="ru-RU" dirty="0" smtClean="0"/>
              <a:t>Язвы на половых органах</a:t>
            </a:r>
          </a:p>
          <a:p>
            <a:r>
              <a:rPr lang="ru-RU" dirty="0" err="1" smtClean="0"/>
              <a:t>Увеит</a:t>
            </a:r>
            <a:r>
              <a:rPr lang="ru-RU" dirty="0" smtClean="0"/>
              <a:t> с </a:t>
            </a:r>
            <a:r>
              <a:rPr lang="ru-RU" dirty="0" err="1" smtClean="0"/>
              <a:t>гипопионом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4214" y="1137444"/>
            <a:ext cx="82804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ru-RU" altLang="ru-RU" b="0" i="1" dirty="0">
                <a:latin typeface="Myriad Pro Cond" panose="020B0506030403020204" pitchFamily="34" charset="0"/>
                <a:cs typeface="+mn-cs"/>
              </a:rPr>
              <a:t>(офтальмо-</a:t>
            </a:r>
            <a:r>
              <a:rPr lang="ru-RU" altLang="ru-RU" b="0" i="1" dirty="0" err="1">
                <a:latin typeface="Myriad Pro Cond" panose="020B0506030403020204" pitchFamily="34" charset="0"/>
                <a:cs typeface="+mn-cs"/>
              </a:rPr>
              <a:t>стомато</a:t>
            </a:r>
            <a:r>
              <a:rPr lang="ru-RU" altLang="ru-RU" b="0" i="1" dirty="0">
                <a:latin typeface="Myriad Pro Cond" panose="020B0506030403020204" pitchFamily="34" charset="0"/>
                <a:cs typeface="+mn-cs"/>
              </a:rPr>
              <a:t>-генитальный синдром, болезнь </a:t>
            </a:r>
            <a:r>
              <a:rPr lang="ru-RU" altLang="ru-RU" b="0" i="1" dirty="0" err="1">
                <a:latin typeface="Myriad Pro Cond" panose="020B0506030403020204" pitchFamily="34" charset="0"/>
                <a:cs typeface="+mn-cs"/>
              </a:rPr>
              <a:t>Адамантиада</a:t>
            </a:r>
            <a:r>
              <a:rPr lang="ru-RU" altLang="ru-RU" b="0" i="1" dirty="0">
                <a:latin typeface="Myriad Pro Cond" panose="020B0506030403020204" pitchFamily="34" charset="0"/>
                <a:cs typeface="+mn-cs"/>
              </a:rPr>
              <a:t> -</a:t>
            </a:r>
            <a:r>
              <a:rPr lang="ru-RU" altLang="ru-RU" b="0" i="1" dirty="0" err="1">
                <a:latin typeface="Myriad Pro Cond" panose="020B0506030403020204" pitchFamily="34" charset="0"/>
                <a:cs typeface="+mn-cs"/>
              </a:rPr>
              <a:t>Бехчета</a:t>
            </a:r>
            <a:r>
              <a:rPr lang="ru-RU" altLang="ru-RU" b="0" i="1" dirty="0">
                <a:latin typeface="Myriad Pro Cond" panose="020B0506030403020204" pitchFamily="34" charset="0"/>
                <a:cs typeface="+mn-cs"/>
              </a:rPr>
              <a:t>, болезнь «Шёлкового Пути» 1973г.)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2451619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576" y="3324050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5576" y="4180059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1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Распространенность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153210"/>
            <a:ext cx="7632701" cy="4752528"/>
          </a:xfrm>
        </p:spPr>
        <p:txBody>
          <a:bodyPr>
            <a:no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/>
              <a:t>Преимущественно  наблюдается  в  странах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 smtClean="0"/>
              <a:t>Дальнего  </a:t>
            </a:r>
            <a:r>
              <a:rPr lang="ru-RU" dirty="0"/>
              <a:t>Востока,  Ближнего  Востока, Средиземноморья,  таких  как  Япония,  Корея,  Иран, Турция,  Тунис,  </a:t>
            </a:r>
            <a:r>
              <a:rPr lang="ru-RU" dirty="0" err="1"/>
              <a:t>Морокко</a:t>
            </a:r>
            <a:r>
              <a:rPr lang="ru-RU" dirty="0"/>
              <a:t>. 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 smtClean="0"/>
              <a:t>Распространенность  </a:t>
            </a:r>
            <a:r>
              <a:rPr lang="ru-RU" dirty="0"/>
              <a:t>среди  взрослого  населения составляет  1 на 10000  в  Японии  и  1-3 на 1000  в  Турции, в  Северной  Европе  распространенность  порядка 1 на 300000 человек. 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 smtClean="0"/>
              <a:t>В  </a:t>
            </a:r>
            <a:r>
              <a:rPr lang="ru-RU" dirty="0"/>
              <a:t>2-3  раза  чаще  заболевают  мужчины,  чем женщины.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ru-RU" dirty="0" smtClean="0"/>
              <a:t>Дебютировать  </a:t>
            </a:r>
            <a:r>
              <a:rPr lang="ru-RU" dirty="0"/>
              <a:t>болезнь  может  в  любом возрасте. Средний возраст заболевших 20-30 лет.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124744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576" y="2924944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5576" y="4395835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55576" y="5143240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55576" y="1872149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4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Этиология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369234"/>
            <a:ext cx="7632701" cy="4220006"/>
          </a:xfrm>
        </p:spPr>
        <p:txBody>
          <a:bodyPr>
            <a:noAutofit/>
          </a:bodyPr>
          <a:lstStyle/>
          <a:p>
            <a:r>
              <a:rPr lang="ru-RU" dirty="0" smtClean="0"/>
              <a:t>Инфекционные </a:t>
            </a:r>
            <a:r>
              <a:rPr lang="ru-RU" dirty="0"/>
              <a:t>факторы: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Бактериальная </a:t>
            </a:r>
            <a:r>
              <a:rPr lang="ru-RU" dirty="0"/>
              <a:t>инфекция (</a:t>
            </a:r>
            <a:r>
              <a:rPr lang="en-US" dirty="0"/>
              <a:t>Streptococcus </a:t>
            </a:r>
            <a:r>
              <a:rPr lang="en-US" dirty="0" err="1"/>
              <a:t>sanguis</a:t>
            </a:r>
            <a:r>
              <a:rPr lang="en-US" dirty="0"/>
              <a:t>       </a:t>
            </a:r>
            <a:r>
              <a:rPr lang="ru-RU" dirty="0"/>
              <a:t>по типу молекулярной мимикрии);</a:t>
            </a:r>
          </a:p>
          <a:p>
            <a:pPr marL="457200" indent="-457200">
              <a:spcBef>
                <a:spcPts val="1000"/>
              </a:spcBef>
              <a:buFont typeface="Myriad Pro Cond" panose="020B0506030403020204" pitchFamily="34" charset="0"/>
              <a:buChar char="—"/>
            </a:pPr>
            <a:r>
              <a:rPr lang="ru-RU" dirty="0" smtClean="0"/>
              <a:t>Вирусная </a:t>
            </a:r>
            <a:r>
              <a:rPr lang="ru-RU" dirty="0"/>
              <a:t>инфекция (</a:t>
            </a:r>
            <a:r>
              <a:rPr lang="en-US" dirty="0"/>
              <a:t>Herpes simplex</a:t>
            </a:r>
            <a:r>
              <a:rPr lang="en-US" dirty="0" smtClean="0"/>
              <a:t>)</a:t>
            </a:r>
            <a:r>
              <a:rPr lang="ru-RU" dirty="0" smtClean="0"/>
              <a:t>.</a:t>
            </a:r>
            <a:endParaRPr lang="en-US" dirty="0"/>
          </a:p>
          <a:p>
            <a:r>
              <a:rPr lang="ru-RU" dirty="0" smtClean="0"/>
              <a:t>Гормональный фактор</a:t>
            </a:r>
            <a:endParaRPr lang="ru-RU" dirty="0"/>
          </a:p>
          <a:p>
            <a:r>
              <a:rPr lang="ru-RU" dirty="0" smtClean="0"/>
              <a:t>Генетические </a:t>
            </a:r>
            <a:r>
              <a:rPr lang="ru-RU" dirty="0"/>
              <a:t>факторы (</a:t>
            </a:r>
            <a:r>
              <a:rPr lang="en-US" dirty="0"/>
              <a:t>HLA B51, TNFB*2 </a:t>
            </a:r>
            <a:r>
              <a:rPr lang="ru-RU" dirty="0" smtClean="0"/>
              <a:t>– высокая </a:t>
            </a:r>
            <a:r>
              <a:rPr lang="ru-RU" dirty="0"/>
              <a:t>продукция ФНО </a:t>
            </a:r>
            <a:r>
              <a:rPr lang="el-GR" dirty="0"/>
              <a:t>α, </a:t>
            </a:r>
            <a:r>
              <a:rPr lang="ru-RU" dirty="0"/>
              <a:t>ген </a:t>
            </a:r>
            <a:r>
              <a:rPr lang="en-US" dirty="0"/>
              <a:t>MIC, </a:t>
            </a:r>
            <a:r>
              <a:rPr lang="ru-RU" dirty="0"/>
              <a:t>фактор Лейдена)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340768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5576" y="3272688"/>
            <a:ext cx="473325" cy="312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2300"/>
              </a:lnSpc>
              <a:spcBef>
                <a:spcPts val="1000"/>
              </a:spcBef>
              <a:buFont typeface="Arial" pitchFamily="34" charset="0"/>
              <a:buNone/>
              <a:defRPr sz="2200">
                <a:solidFill>
                  <a:srgbClr val="0036A2"/>
                </a:solidFill>
                <a:latin typeface="Myriad Pro Cond" pitchFamily="34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55576" y="3933056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55576" y="4797152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7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spc="-50" dirty="0"/>
              <a:t>Стадии  поражения  глаз  при  болезни </a:t>
            </a:r>
            <a:r>
              <a:rPr lang="ru-RU" spc="-50" dirty="0" err="1" smtClean="0"/>
              <a:t>Бехчета</a:t>
            </a:r>
            <a:endParaRPr lang="ru-RU" spc="-5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052174"/>
            <a:ext cx="7632702" cy="4752528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b="1" dirty="0" smtClean="0"/>
              <a:t>Продромальная</a:t>
            </a:r>
            <a:r>
              <a:rPr lang="ru-RU" sz="2600" dirty="0" smtClean="0"/>
              <a:t> - </a:t>
            </a:r>
            <a:r>
              <a:rPr lang="ru-RU" sz="2600" dirty="0"/>
              <a:t>системные проявления </a:t>
            </a:r>
            <a:r>
              <a:rPr lang="ru-RU" sz="2600" dirty="0" smtClean="0"/>
              <a:t>заболевания без </a:t>
            </a:r>
            <a:r>
              <a:rPr lang="ru-RU" sz="2600" dirty="0"/>
              <a:t>включения в процесс глаза; </a:t>
            </a:r>
            <a:endParaRPr lang="ru-RU" sz="2600" dirty="0" smtClean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b="1" dirty="0" smtClean="0"/>
              <a:t>Начальная</a:t>
            </a:r>
            <a:r>
              <a:rPr lang="ru-RU" sz="2600" dirty="0" smtClean="0"/>
              <a:t> - </a:t>
            </a:r>
            <a:r>
              <a:rPr lang="ru-RU" sz="2600" dirty="0"/>
              <a:t>симптомы иридоциклита с </a:t>
            </a:r>
            <a:r>
              <a:rPr lang="ru-RU" sz="2600" dirty="0" smtClean="0"/>
              <a:t>минимальным поражением </a:t>
            </a:r>
            <a:r>
              <a:rPr lang="ru-RU" sz="2600" dirty="0"/>
              <a:t>глазного дна; 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b="1" dirty="0" smtClean="0"/>
              <a:t>Средняя</a:t>
            </a:r>
            <a:r>
              <a:rPr lang="ru-RU" sz="2600" dirty="0" smtClean="0"/>
              <a:t> - </a:t>
            </a:r>
            <a:r>
              <a:rPr lang="ru-RU" sz="2600" dirty="0" err="1"/>
              <a:t>хориоидальные</a:t>
            </a:r>
            <a:r>
              <a:rPr lang="ru-RU" sz="2600" dirty="0"/>
              <a:t> и </a:t>
            </a:r>
            <a:r>
              <a:rPr lang="ru-RU" sz="2600" dirty="0" err="1"/>
              <a:t>ретинальные</a:t>
            </a:r>
            <a:r>
              <a:rPr lang="ru-RU" sz="2600" dirty="0"/>
              <a:t> </a:t>
            </a:r>
            <a:r>
              <a:rPr lang="ru-RU" sz="2600" dirty="0" smtClean="0"/>
              <a:t>проявления заболевания </a:t>
            </a:r>
            <a:r>
              <a:rPr lang="ru-RU" sz="2600" dirty="0"/>
              <a:t>наряду с воспалительными </a:t>
            </a:r>
            <a:r>
              <a:rPr lang="ru-RU" sz="2600" dirty="0" smtClean="0"/>
              <a:t>изменениями переднего </a:t>
            </a:r>
            <a:r>
              <a:rPr lang="ru-RU" sz="2600" dirty="0"/>
              <a:t>сегмента; 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b="1" dirty="0" smtClean="0"/>
              <a:t>Поздняя</a:t>
            </a:r>
            <a:r>
              <a:rPr lang="ru-RU" sz="2600" dirty="0" smtClean="0"/>
              <a:t> - </a:t>
            </a:r>
            <a:r>
              <a:rPr lang="ru-RU" sz="2600" dirty="0"/>
              <a:t>прогрессирующая </a:t>
            </a:r>
            <a:r>
              <a:rPr lang="ru-RU" sz="2600" dirty="0" smtClean="0"/>
              <a:t>хориоретинальная дегенерация </a:t>
            </a:r>
            <a:r>
              <a:rPr lang="ru-RU" sz="2600" dirty="0"/>
              <a:t>с резко сниженной остротой </a:t>
            </a:r>
            <a:r>
              <a:rPr lang="ru-RU" sz="2600" dirty="0" smtClean="0"/>
              <a:t>зрения в </a:t>
            </a:r>
            <a:r>
              <a:rPr lang="ru-RU" sz="2600" dirty="0"/>
              <a:t>результате поражения макулы; 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b="1" dirty="0" smtClean="0"/>
              <a:t>Терминальная</a:t>
            </a:r>
            <a:r>
              <a:rPr lang="ru-RU" sz="2600" dirty="0" smtClean="0"/>
              <a:t> - </a:t>
            </a:r>
            <a:r>
              <a:rPr lang="ru-RU" sz="2600" dirty="0"/>
              <a:t>рубцовые изменения </a:t>
            </a:r>
            <a:r>
              <a:rPr lang="ru-RU" sz="2600" dirty="0" smtClean="0"/>
              <a:t>сетчатки, слепота </a:t>
            </a:r>
            <a:r>
              <a:rPr lang="ru-RU" sz="2600" dirty="0"/>
              <a:t>в связи с атрофией зрительного </a:t>
            </a:r>
            <a:r>
              <a:rPr lang="ru-RU" sz="2600" dirty="0" smtClean="0"/>
              <a:t>нерва, отслойкой </a:t>
            </a:r>
            <a:r>
              <a:rPr lang="ru-RU" sz="2600" dirty="0"/>
              <a:t>сетчатки и вторичной глаукомой.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037660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576" y="2045210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5576" y="3110816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55576" y="4119490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6" y="5185658"/>
            <a:ext cx="473325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8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b="9144"/>
          <a:stretch/>
        </p:blipFill>
        <p:spPr>
          <a:xfrm>
            <a:off x="0" y="-1"/>
            <a:ext cx="9144000" cy="51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Текст 1"/>
          <p:cNvSpPr txBox="1">
            <a:spLocks/>
          </p:cNvSpPr>
          <p:nvPr/>
        </p:nvSpPr>
        <p:spPr>
          <a:xfrm>
            <a:off x="684213" y="5372654"/>
            <a:ext cx="8280400" cy="432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Myriad Pro Cond" panose="020B0506030403020204" pitchFamily="34" charset="0"/>
              <a:buChar char="—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2000"/>
              </a:spcBef>
              <a:spcAft>
                <a:spcPts val="2000"/>
              </a:spcAft>
              <a:buNone/>
            </a:pPr>
            <a:r>
              <a:rPr lang="ru-RU" b="0" dirty="0" err="1"/>
              <a:t>Гипопион</a:t>
            </a:r>
            <a:r>
              <a:rPr lang="ru-RU" b="0" dirty="0"/>
              <a:t>, неровный зрачок, </a:t>
            </a:r>
            <a:r>
              <a:rPr lang="ru-RU" b="0" dirty="0" smtClean="0"/>
              <a:t> </a:t>
            </a:r>
            <a:r>
              <a:rPr lang="ru-RU" b="0" dirty="0"/>
              <a:t>инъекция глазного  яблока</a:t>
            </a:r>
          </a:p>
        </p:txBody>
      </p:sp>
    </p:spTree>
    <p:extLst>
      <p:ext uri="{BB962C8B-B14F-4D97-AF65-F5344CB8AC3E}">
        <p14:creationId xmlns:p14="http://schemas.microsoft.com/office/powerpoint/2010/main" val="28598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075104" y="524587"/>
            <a:ext cx="3361209" cy="4760748"/>
            <a:chOff x="2931088" y="274501"/>
            <a:chExt cx="3513120" cy="4975912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" t="-4474" r="466" b="-6606"/>
            <a:stretch/>
          </p:blipFill>
          <p:spPr bwMode="auto">
            <a:xfrm>
              <a:off x="2931088" y="1001259"/>
              <a:ext cx="3513120" cy="3513120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3692632" y="274501"/>
              <a:ext cx="23042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535520" y="4242301"/>
              <a:ext cx="23042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3568" y="4787672"/>
            <a:ext cx="8281045" cy="801568"/>
          </a:xfrm>
        </p:spPr>
        <p:txBody>
          <a:bodyPr>
            <a:noAutofit/>
          </a:bodyPr>
          <a:lstStyle/>
          <a:p>
            <a:r>
              <a:rPr lang="ru-RU" dirty="0" smtClean="0"/>
              <a:t>Тяжелые задние </a:t>
            </a:r>
            <a:r>
              <a:rPr lang="ru-RU" dirty="0" err="1"/>
              <a:t>увеиты</a:t>
            </a:r>
            <a:r>
              <a:rPr lang="ru-RU" dirty="0"/>
              <a:t>  или </a:t>
            </a:r>
            <a:r>
              <a:rPr lang="ru-RU" dirty="0" err="1"/>
              <a:t>панувеиты</a:t>
            </a:r>
            <a:r>
              <a:rPr lang="ru-RU" dirty="0"/>
              <a:t>, </a:t>
            </a:r>
            <a:r>
              <a:rPr lang="ru-RU" dirty="0" smtClean="0"/>
              <a:t>с </a:t>
            </a:r>
            <a:r>
              <a:rPr lang="ru-RU" dirty="0"/>
              <a:t>внутриглазными геморрагиями, отеком сетчатки, тяжелым </a:t>
            </a:r>
            <a:r>
              <a:rPr lang="ru-RU" dirty="0" err="1"/>
              <a:t>ретиноваскулитом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3272688"/>
            <a:ext cx="473325" cy="312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2300"/>
              </a:lnSpc>
              <a:spcBef>
                <a:spcPts val="1000"/>
              </a:spcBef>
              <a:buFont typeface="Arial" pitchFamily="34" charset="0"/>
              <a:buNone/>
              <a:defRPr sz="2200">
                <a:solidFill>
                  <a:srgbClr val="0036A2"/>
                </a:solidFill>
                <a:latin typeface="Myriad Pro Cond" pitchFamily="34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✓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-27384"/>
            <a:ext cx="108012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&amp;Vcy;&amp;acy;&amp;scy;&amp;kcy;&amp;ucy;&amp;lcy;&amp;icy;&amp;tcy; &amp;scy;&amp;iecy;&amp;tcy;&amp;chcy;&amp;acy;&amp;tcy;&amp;kcy;&amp;i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-9584" r="13" b="-7185"/>
          <a:stretch/>
        </p:blipFill>
        <p:spPr bwMode="auto">
          <a:xfrm>
            <a:off x="35496" y="1230814"/>
            <a:ext cx="3327979" cy="3327979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&amp;Kcy;&amp;acy;&amp;rcy;&amp;tcy;&amp;icy;&amp;ncy;&amp;kcy;&amp;acy; 12 &amp;icy;&amp;zcy;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-4982" r="8763" b="-5245"/>
          <a:stretch/>
        </p:blipFill>
        <p:spPr bwMode="auto">
          <a:xfrm>
            <a:off x="5996764" y="1365348"/>
            <a:ext cx="3183748" cy="3183748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0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Радужка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52" y="908721"/>
            <a:ext cx="7277695" cy="52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Осложнения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211828"/>
            <a:ext cx="7632702" cy="4680520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Лентовидная дегенерация </a:t>
            </a:r>
            <a:r>
              <a:rPr lang="ru-RU" sz="2600" dirty="0"/>
              <a:t>роговицы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Осложненная катаракта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Вторичная глаукома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Помутнение и </a:t>
            </a:r>
            <a:r>
              <a:rPr lang="ru-RU" sz="2600" dirty="0"/>
              <a:t>фиброз стекловидного </a:t>
            </a:r>
            <a:r>
              <a:rPr lang="ru-RU" sz="2600" dirty="0" smtClean="0"/>
              <a:t>тела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err="1" smtClean="0"/>
              <a:t>Васкулиты</a:t>
            </a:r>
            <a:r>
              <a:rPr lang="ru-RU" sz="2600" dirty="0" smtClean="0"/>
              <a:t> с </a:t>
            </a:r>
            <a:r>
              <a:rPr lang="ru-RU" sz="2600" dirty="0"/>
              <a:t>окклюзией и развитием инфаркта </a:t>
            </a:r>
            <a:r>
              <a:rPr lang="ru-RU" sz="2600" dirty="0" smtClean="0"/>
              <a:t>сетчатки 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Экссудативная отслойка сетчатки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Неврит и  </a:t>
            </a:r>
            <a:r>
              <a:rPr lang="ru-RU" sz="2600" dirty="0"/>
              <a:t>атрофия зрительного </a:t>
            </a:r>
            <a:r>
              <a:rPr lang="ru-RU" sz="2600" dirty="0" smtClean="0"/>
              <a:t>нерва</a:t>
            </a:r>
            <a:endParaRPr lang="ru-RU" sz="2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124744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576" y="1890631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5576" y="2601188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55576" y="3300060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6" y="4020140"/>
            <a:ext cx="473325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55576" y="4714820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55576" y="5444423"/>
            <a:ext cx="473325" cy="473325"/>
            <a:chOff x="827584" y="2348880"/>
            <a:chExt cx="585961" cy="585961"/>
          </a:xfrm>
        </p:grpSpPr>
        <p:sp>
          <p:nvSpPr>
            <p:cNvPr id="28" name="Овал 2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9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785101" cy="4577781"/>
          </a:xfrm>
        </p:spPr>
        <p:txBody>
          <a:bodyPr>
            <a:noAutofit/>
          </a:bodyPr>
          <a:lstStyle/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smtClean="0"/>
              <a:t>Назначение офтальмологических </a:t>
            </a:r>
            <a:r>
              <a:rPr lang="ru-RU" sz="2600" dirty="0"/>
              <a:t>растворов антибиотиков, </a:t>
            </a:r>
            <a:r>
              <a:rPr lang="ru-RU" sz="2600" dirty="0" err="1"/>
              <a:t>глюкокортикоидов</a:t>
            </a:r>
            <a:r>
              <a:rPr lang="ru-RU" sz="2600" dirty="0"/>
              <a:t>, НПВС (закапывание в конъюнктивальную </a:t>
            </a:r>
            <a:r>
              <a:rPr lang="ru-RU" sz="2600" dirty="0" smtClean="0"/>
              <a:t>полость)</a:t>
            </a:r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err="1" smtClean="0"/>
              <a:t>Субконъюнктивальные</a:t>
            </a:r>
            <a:r>
              <a:rPr lang="ru-RU" sz="2600" dirty="0" smtClean="0"/>
              <a:t> инъекции </a:t>
            </a:r>
            <a:r>
              <a:rPr lang="ru-RU" sz="2600" dirty="0" err="1"/>
              <a:t>глюкокортикоидов</a:t>
            </a:r>
            <a:r>
              <a:rPr lang="ru-RU" sz="2600" dirty="0"/>
              <a:t>, препаратов, расширяющих </a:t>
            </a:r>
            <a:r>
              <a:rPr lang="ru-RU" sz="2600" dirty="0" smtClean="0"/>
              <a:t>зрачок</a:t>
            </a:r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err="1" smtClean="0"/>
              <a:t>Парабульбарные</a:t>
            </a:r>
            <a:r>
              <a:rPr lang="ru-RU" sz="2600" dirty="0" smtClean="0"/>
              <a:t> инъекции </a:t>
            </a:r>
            <a:r>
              <a:rPr lang="ru-RU" sz="2600" dirty="0" err="1"/>
              <a:t>глюкокортикоидов</a:t>
            </a:r>
            <a:r>
              <a:rPr lang="ru-RU" sz="2600" dirty="0"/>
              <a:t>, антибиотиков, </a:t>
            </a:r>
            <a:r>
              <a:rPr lang="ru-RU" sz="2600" dirty="0" smtClean="0"/>
              <a:t>антиоксидантов</a:t>
            </a:r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smtClean="0"/>
              <a:t>Пероральное назначение </a:t>
            </a:r>
            <a:r>
              <a:rPr lang="ru-RU" sz="2600" dirty="0"/>
              <a:t>антибиотиков, </a:t>
            </a:r>
            <a:r>
              <a:rPr lang="ru-RU" sz="2600" dirty="0" err="1"/>
              <a:t>виростатических</a:t>
            </a:r>
            <a:r>
              <a:rPr lang="ru-RU" sz="2600" dirty="0"/>
              <a:t> препаратов, </a:t>
            </a:r>
            <a:r>
              <a:rPr lang="ru-RU" sz="2600" dirty="0" err="1"/>
              <a:t>глюкокортикоидов</a:t>
            </a:r>
            <a:r>
              <a:rPr lang="ru-RU" sz="2600" dirty="0"/>
              <a:t>, </a:t>
            </a:r>
            <a:r>
              <a:rPr lang="ru-RU" sz="2600" dirty="0" err="1" smtClean="0"/>
              <a:t>цитостатиков</a:t>
            </a:r>
            <a:endParaRPr lang="ru-RU" sz="2600" dirty="0" smtClean="0"/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smtClean="0"/>
              <a:t>Внутримышечное введение антибиотиков</a:t>
            </a:r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smtClean="0"/>
              <a:t>Внутривенное введение </a:t>
            </a:r>
            <a:r>
              <a:rPr lang="ru-RU" sz="2600" dirty="0"/>
              <a:t>антибиотиков, </a:t>
            </a:r>
            <a:r>
              <a:rPr lang="ru-RU" sz="2600" dirty="0" err="1"/>
              <a:t>глюкокортикоидов</a:t>
            </a:r>
            <a:r>
              <a:rPr lang="ru-RU" sz="2600" dirty="0"/>
              <a:t>, </a:t>
            </a:r>
            <a:r>
              <a:rPr lang="ru-RU" sz="2600" dirty="0" err="1" smtClean="0"/>
              <a:t>цитостатиков</a:t>
            </a:r>
            <a:endParaRPr lang="ru-RU" sz="260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Медикаментозное лечение</a:t>
            </a:r>
          </a:p>
        </p:txBody>
      </p:sp>
    </p:spTree>
    <p:extLst>
      <p:ext uri="{BB962C8B-B14F-4D97-AF65-F5344CB8AC3E}">
        <p14:creationId xmlns:p14="http://schemas.microsoft.com/office/powerpoint/2010/main" val="155910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Болезнь </a:t>
            </a:r>
            <a:r>
              <a:rPr lang="ru-RU" dirty="0" smtClean="0"/>
              <a:t>Рейтера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015129"/>
            <a:ext cx="8280399" cy="806040"/>
          </a:xfrm>
        </p:spPr>
        <p:txBody>
          <a:bodyPr>
            <a:noAutofit/>
          </a:bodyPr>
          <a:lstStyle/>
          <a:p>
            <a:r>
              <a:rPr lang="ru-RU" dirty="0"/>
              <a:t>Классическая  </a:t>
            </a:r>
            <a:r>
              <a:rPr lang="ru-RU" dirty="0" smtClean="0"/>
              <a:t>триада </a:t>
            </a:r>
            <a:r>
              <a:rPr lang="ru-RU" dirty="0"/>
              <a:t>уретрит, конъюнктивит, артрит</a:t>
            </a:r>
            <a:r>
              <a:rPr lang="ru-RU" dirty="0" smtClean="0"/>
              <a:t>. + </a:t>
            </a:r>
            <a:r>
              <a:rPr lang="ru-RU" dirty="0"/>
              <a:t>поражение слизистых и кожи</a:t>
            </a:r>
          </a:p>
        </p:txBody>
      </p:sp>
      <p:sp>
        <p:nvSpPr>
          <p:cNvPr id="21" name="Текст 1"/>
          <p:cNvSpPr txBox="1">
            <a:spLocks/>
          </p:cNvSpPr>
          <p:nvPr/>
        </p:nvSpPr>
        <p:spPr>
          <a:xfrm>
            <a:off x="684213" y="1174963"/>
            <a:ext cx="8280399" cy="741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b="0" i="1" dirty="0"/>
              <a:t>(синдром Рейтера, синдром </a:t>
            </a:r>
            <a:r>
              <a:rPr lang="ru-RU" b="0" i="1" dirty="0" err="1"/>
              <a:t>Фиссенже-Леруа</a:t>
            </a:r>
            <a:r>
              <a:rPr lang="ru-RU" b="0" i="1" dirty="0"/>
              <a:t>, </a:t>
            </a:r>
            <a:r>
              <a:rPr lang="ru-RU" b="0" i="1" dirty="0" err="1"/>
              <a:t>уретро</a:t>
            </a:r>
            <a:r>
              <a:rPr lang="ru-RU" b="0" i="1" dirty="0"/>
              <a:t>-</a:t>
            </a:r>
            <a:r>
              <a:rPr lang="ru-RU" b="0" i="1" dirty="0" err="1"/>
              <a:t>окуло</a:t>
            </a:r>
            <a:r>
              <a:rPr lang="ru-RU" b="0" i="1" dirty="0"/>
              <a:t>-синовиальный синдром)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899219" y="3933056"/>
            <a:ext cx="7632700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buFont typeface="Wingdings" panose="05000000000000000000" pitchFamily="2" charset="2"/>
              <a:buChar char="Ø"/>
            </a:pPr>
            <a:r>
              <a:rPr lang="ru-RU" b="0" smtClean="0"/>
              <a:t>3,5 на 100 000 населения;</a:t>
            </a:r>
          </a:p>
          <a:p>
            <a:pPr marL="457200" indent="-457200" fontAlgn="auto">
              <a:buFont typeface="Wingdings" panose="05000000000000000000" pitchFamily="2" charset="2"/>
              <a:buChar char="Ø"/>
            </a:pPr>
            <a:r>
              <a:rPr lang="ru-RU" b="0" smtClean="0"/>
              <a:t>Начало в молодом возрасте: 20 – 40 лет, возможно у  детей</a:t>
            </a:r>
          </a:p>
          <a:p>
            <a:pPr marL="457200" indent="-457200" fontAlgn="auto">
              <a:buFont typeface="Wingdings" panose="05000000000000000000" pitchFamily="2" charset="2"/>
              <a:buChar char="Ø"/>
            </a:pPr>
            <a:r>
              <a:rPr lang="ru-RU" b="0" smtClean="0"/>
              <a:t>Соотношение мужчин и женщин составляет 5:1</a:t>
            </a:r>
            <a:endParaRPr lang="ru-RU" b="0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316213" y="2919466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1000"/>
              </a:lnSpc>
              <a:spcBef>
                <a:spcPts val="2000"/>
              </a:spcBef>
              <a:spcAft>
                <a:spcPts val="2000"/>
              </a:spcAft>
              <a:buNone/>
              <a:defRPr lang="ru-RU" sz="3400" b="1" kern="1200" cap="all" dirty="0">
                <a:solidFill>
                  <a:srgbClr val="0036A2"/>
                </a:solidFill>
                <a:latin typeface="Myriad Pro Cond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800"/>
              </a:lnSpc>
            </a:pPr>
            <a:r>
              <a:rPr lang="ru-RU" smtClean="0"/>
              <a:t>Распространенность болезни Рейтера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Этиология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2" y="1196752"/>
            <a:ext cx="7632700" cy="4680520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700" dirty="0"/>
              <a:t>Наиболее частым возбудителем заболевания является грамотрицательная бактерия </a:t>
            </a:r>
            <a:r>
              <a:rPr lang="ru-RU" sz="2700" dirty="0" err="1"/>
              <a:t>Chlamydia</a:t>
            </a:r>
            <a:r>
              <a:rPr lang="ru-RU" sz="2700" dirty="0"/>
              <a:t> </a:t>
            </a:r>
            <a:r>
              <a:rPr lang="ru-RU" sz="2700" dirty="0" err="1"/>
              <a:t>trachomatis</a:t>
            </a:r>
            <a:r>
              <a:rPr lang="ru-RU" sz="2700" dirty="0" smtClean="0"/>
              <a:t>.</a:t>
            </a:r>
            <a:endParaRPr lang="ru-RU" sz="2700" dirty="0"/>
          </a:p>
          <a:p>
            <a:pPr>
              <a:lnSpc>
                <a:spcPts val="27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700" dirty="0" err="1"/>
              <a:t>Chlamydia</a:t>
            </a:r>
            <a:r>
              <a:rPr lang="ru-RU" sz="2700" dirty="0"/>
              <a:t> </a:t>
            </a:r>
            <a:r>
              <a:rPr lang="ru-RU" sz="2700" dirty="0" err="1"/>
              <a:t>trachomatis</a:t>
            </a:r>
            <a:r>
              <a:rPr lang="ru-RU" sz="2700" dirty="0"/>
              <a:t> передается половым и неполовым (бытовое заражение) путем и обнаруживается </a:t>
            </a:r>
            <a:r>
              <a:rPr lang="ru-RU" sz="2700" dirty="0" err="1"/>
              <a:t>внутриклеточно</a:t>
            </a:r>
            <a:r>
              <a:rPr lang="ru-RU" sz="2700" dirty="0"/>
              <a:t> в эпителии уретры, конъюнктивы и цитоплазме клеток синовии</a:t>
            </a:r>
            <a:r>
              <a:rPr lang="ru-RU" sz="2700" dirty="0" smtClean="0"/>
              <a:t>.</a:t>
            </a:r>
            <a:endParaRPr lang="ru-RU" sz="2700" dirty="0"/>
          </a:p>
          <a:p>
            <a:pPr>
              <a:lnSpc>
                <a:spcPts val="27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700" dirty="0"/>
              <a:t>Синдром Рейтера может вызываться </a:t>
            </a:r>
            <a:r>
              <a:rPr lang="ru-RU" sz="2700" dirty="0" err="1"/>
              <a:t>шигеллами</a:t>
            </a:r>
            <a:r>
              <a:rPr lang="ru-RU" sz="2700" dirty="0"/>
              <a:t>, сальмонеллами, </a:t>
            </a:r>
            <a:r>
              <a:rPr lang="ru-RU" sz="2700" dirty="0" err="1"/>
              <a:t>иерсиниями</a:t>
            </a:r>
            <a:r>
              <a:rPr lang="ru-RU" sz="2700" dirty="0"/>
              <a:t> и развиваться после перенесенного энтероколита</a:t>
            </a:r>
            <a:r>
              <a:rPr lang="ru-RU" sz="2700" dirty="0" smtClean="0"/>
              <a:t>.</a:t>
            </a:r>
            <a:endParaRPr lang="ru-RU" sz="2700" dirty="0"/>
          </a:p>
          <a:p>
            <a:pPr>
              <a:lnSpc>
                <a:spcPts val="27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700" dirty="0" smtClean="0"/>
              <a:t>Имеет </a:t>
            </a:r>
            <a:r>
              <a:rPr lang="ru-RU" sz="2700" dirty="0"/>
              <a:t>значение наследственная предрасположенность, маркером которой является антиген </a:t>
            </a:r>
            <a:r>
              <a:rPr lang="ru-RU" sz="2700" dirty="0" err="1"/>
              <a:t>гистосовместимости</a:t>
            </a:r>
            <a:r>
              <a:rPr lang="ru-RU" sz="2700" dirty="0"/>
              <a:t> HLA - В27,B40, B41  (У 75-95% больных).</a:t>
            </a:r>
          </a:p>
          <a:p>
            <a:pPr>
              <a:lnSpc>
                <a:spcPts val="2700"/>
              </a:lnSpc>
              <a:spcBef>
                <a:spcPts val="1500"/>
              </a:spcBef>
              <a:spcAft>
                <a:spcPts val="1500"/>
              </a:spcAft>
            </a:pPr>
            <a:endParaRPr lang="ru-RU" sz="27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1158652"/>
            <a:ext cx="473325" cy="473325"/>
            <a:chOff x="827584" y="2348880"/>
            <a:chExt cx="585961" cy="585961"/>
          </a:xfrm>
        </p:grpSpPr>
        <p:sp>
          <p:nvSpPr>
            <p:cNvPr id="6" name="Овал 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55576" y="2223914"/>
            <a:ext cx="473325" cy="473325"/>
            <a:chOff x="827584" y="2348880"/>
            <a:chExt cx="585961" cy="585961"/>
          </a:xfrm>
        </p:grpSpPr>
        <p:sp>
          <p:nvSpPr>
            <p:cNvPr id="9" name="Овал 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55576" y="3640832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5576" y="4710286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9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2 </a:t>
            </a:r>
            <a:r>
              <a:rPr lang="ru-RU" dirty="0" smtClean="0"/>
              <a:t>варианта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2" y="1749574"/>
            <a:ext cx="7632700" cy="3456384"/>
          </a:xfrm>
        </p:spPr>
        <p:txBody>
          <a:bodyPr>
            <a:noAutofit/>
          </a:bodyPr>
          <a:lstStyle/>
          <a:p>
            <a:r>
              <a:rPr lang="ru-RU" b="1" dirty="0"/>
              <a:t>Спорадический</a:t>
            </a:r>
            <a:r>
              <a:rPr lang="ru-RU" dirty="0"/>
              <a:t> - это поражение мочеполовых путей в виде: уретрита, простатита, реже – эпидидимита, орхита у мужчин; </a:t>
            </a:r>
            <a:r>
              <a:rPr lang="ru-RU" dirty="0" err="1"/>
              <a:t>эндоцервицита</a:t>
            </a:r>
            <a:r>
              <a:rPr lang="ru-RU" dirty="0"/>
              <a:t>, фолликулярной эрозии шейки матки, аднексита, сальпингита -  у женщин. Этиология воспаления С</a:t>
            </a:r>
            <a:r>
              <a:rPr lang="en-US" dirty="0" err="1"/>
              <a:t>hlanidia</a:t>
            </a:r>
            <a:r>
              <a:rPr lang="en-US" dirty="0"/>
              <a:t> </a:t>
            </a:r>
            <a:r>
              <a:rPr lang="en-US" dirty="0" err="1"/>
              <a:t>thrahomatis</a:t>
            </a:r>
            <a:r>
              <a:rPr lang="en-US" dirty="0"/>
              <a:t>, </a:t>
            </a:r>
            <a:r>
              <a:rPr lang="ru-RU" dirty="0"/>
              <a:t>реже </a:t>
            </a:r>
            <a:r>
              <a:rPr lang="en-US" dirty="0" err="1"/>
              <a:t>Ureaplasma</a:t>
            </a:r>
            <a:r>
              <a:rPr lang="en-US" dirty="0"/>
              <a:t> </a:t>
            </a:r>
            <a:r>
              <a:rPr lang="en-US" dirty="0" err="1"/>
              <a:t>hominis</a:t>
            </a:r>
            <a:r>
              <a:rPr lang="en-US" dirty="0"/>
              <a:t>, </a:t>
            </a:r>
            <a:r>
              <a:rPr lang="en-US" dirty="0" err="1"/>
              <a:t>Micoplasma</a:t>
            </a:r>
            <a:r>
              <a:rPr lang="en-US" dirty="0"/>
              <a:t> </a:t>
            </a:r>
            <a:r>
              <a:rPr lang="en-US" dirty="0" err="1"/>
              <a:t>Henitalium</a:t>
            </a:r>
            <a:r>
              <a:rPr lang="en-US" dirty="0"/>
              <a:t>, </a:t>
            </a:r>
            <a:r>
              <a:rPr lang="ru-RU" dirty="0" err="1"/>
              <a:t>микоплазмой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dirty="0" smtClean="0"/>
              <a:t>Эпидемический</a:t>
            </a:r>
            <a:r>
              <a:rPr lang="ru-RU" dirty="0" smtClean="0"/>
              <a:t> </a:t>
            </a:r>
            <a:r>
              <a:rPr lang="ru-RU" dirty="0"/>
              <a:t>- после кишечной инфекции, вызванной </a:t>
            </a:r>
            <a:r>
              <a:rPr lang="en-US" dirty="0" err="1"/>
              <a:t>Shigella</a:t>
            </a:r>
            <a:r>
              <a:rPr lang="en-US" dirty="0"/>
              <a:t> </a:t>
            </a:r>
            <a:r>
              <a:rPr lang="en-US" dirty="0" err="1"/>
              <a:t>Flexneri</a:t>
            </a:r>
            <a:r>
              <a:rPr lang="en-US" dirty="0"/>
              <a:t>, Yersinia </a:t>
            </a:r>
            <a:r>
              <a:rPr lang="en-US" dirty="0" err="1"/>
              <a:t>enterocolitica</a:t>
            </a:r>
            <a:r>
              <a:rPr lang="en-US" dirty="0"/>
              <a:t>, Salmonella </a:t>
            </a:r>
            <a:r>
              <a:rPr lang="en-US" dirty="0" err="1"/>
              <a:t>thyphymurium</a:t>
            </a:r>
            <a:r>
              <a:rPr lang="en-US" dirty="0"/>
              <a:t>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1708297"/>
            <a:ext cx="473325" cy="473325"/>
            <a:chOff x="827584" y="2348880"/>
            <a:chExt cx="585961" cy="585961"/>
          </a:xfrm>
        </p:grpSpPr>
        <p:sp>
          <p:nvSpPr>
            <p:cNvPr id="6" name="Овал 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5576" y="4338685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9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Патогенез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55576" y="1844824"/>
            <a:ext cx="8209036" cy="3168352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ru-RU" dirty="0"/>
              <a:t>Выделяют 2 стадии заболевания: </a:t>
            </a:r>
          </a:p>
          <a:p>
            <a:pPr marL="533400">
              <a:lnSpc>
                <a:spcPts val="2700"/>
              </a:lnSpc>
            </a:pPr>
            <a:r>
              <a:rPr lang="ru-RU" b="1" dirty="0" smtClean="0"/>
              <a:t>Инфекционная</a:t>
            </a:r>
            <a:r>
              <a:rPr lang="ru-RU" dirty="0" smtClean="0"/>
              <a:t>, </a:t>
            </a:r>
            <a:r>
              <a:rPr lang="ru-RU" dirty="0"/>
              <a:t>характеризуется наличием хламидии в уретре; </a:t>
            </a:r>
          </a:p>
          <a:p>
            <a:pPr marL="533400">
              <a:lnSpc>
                <a:spcPts val="2700"/>
              </a:lnSpc>
            </a:pPr>
            <a:r>
              <a:rPr lang="ru-RU" b="1" dirty="0" smtClean="0"/>
              <a:t>Иммунопатологическая</a:t>
            </a:r>
            <a:r>
              <a:rPr lang="ru-RU" dirty="0" smtClean="0"/>
              <a:t>, </a:t>
            </a:r>
            <a:r>
              <a:rPr lang="ru-RU" dirty="0"/>
              <a:t>сопровождающаяся развитием </a:t>
            </a:r>
            <a:r>
              <a:rPr lang="ru-RU" dirty="0" err="1"/>
              <a:t>иммунокомплексной</a:t>
            </a:r>
            <a:r>
              <a:rPr lang="ru-RU" dirty="0"/>
              <a:t> патологии с поражением синовии суставов и конъюнктивы</a:t>
            </a:r>
            <a:r>
              <a:rPr lang="ru-RU" dirty="0" smtClean="0"/>
              <a:t>.</a:t>
            </a:r>
            <a:endParaRPr lang="ru-RU" dirty="0"/>
          </a:p>
          <a:p>
            <a:pPr>
              <a:lnSpc>
                <a:spcPts val="2700"/>
              </a:lnSpc>
            </a:pP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2629543"/>
            <a:ext cx="473325" cy="473325"/>
            <a:chOff x="827584" y="2348880"/>
            <a:chExt cx="585961" cy="585961"/>
          </a:xfrm>
        </p:grpSpPr>
        <p:sp>
          <p:nvSpPr>
            <p:cNvPr id="6" name="Овал 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5576" y="3841998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0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Общая симптоматика синдрома Рейтера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484784"/>
            <a:ext cx="4535859" cy="4392464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ru-RU" dirty="0" smtClean="0"/>
              <a:t>Асимметричный артрит </a:t>
            </a:r>
            <a:r>
              <a:rPr lang="ru-RU" dirty="0"/>
              <a:t>с вовлечением суставов нижних конечностей - коленных, голеностопных, плюснефаланговых, межфаланговых. </a:t>
            </a:r>
          </a:p>
          <a:p>
            <a:pPr>
              <a:lnSpc>
                <a:spcPts val="2700"/>
              </a:lnSpc>
            </a:pPr>
            <a:r>
              <a:rPr lang="ru-RU" dirty="0"/>
              <a:t>(через 1-1.5 месяца после уретрита</a:t>
            </a:r>
            <a:r>
              <a:rPr lang="ru-RU" dirty="0" smtClean="0"/>
              <a:t>)</a:t>
            </a:r>
            <a:endParaRPr lang="ru-RU" dirty="0"/>
          </a:p>
          <a:p>
            <a:pPr>
              <a:lnSpc>
                <a:spcPts val="2700"/>
              </a:lnSpc>
            </a:pPr>
            <a:r>
              <a:rPr lang="ru-RU" dirty="0" smtClean="0"/>
              <a:t>Характерно «</a:t>
            </a:r>
            <a:r>
              <a:rPr lang="ru-RU" dirty="0"/>
              <a:t>лестничное» (снизу вверх) последовательное вовлечение суставов через несколько дней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60" y="1137370"/>
            <a:ext cx="3168352" cy="231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Болезнь Рейтера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70" y="3448428"/>
            <a:ext cx="2577664" cy="27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Болезнь Рейтера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98" y="3448428"/>
            <a:ext cx="1626655" cy="27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7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Глазные проявления при синдроме Рейтера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3" y="1124768"/>
            <a:ext cx="5616351" cy="4392464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Конъюнктивит (</a:t>
            </a:r>
            <a:r>
              <a:rPr lang="ru-RU" sz="2600" dirty="0"/>
              <a:t>мало продолжительный и слабо выраженный</a:t>
            </a:r>
            <a:r>
              <a:rPr lang="ru-RU" sz="2600" dirty="0" smtClean="0"/>
              <a:t>)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Реже - ирит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err="1" smtClean="0"/>
              <a:t>Увеит</a:t>
            </a:r>
            <a:endParaRPr lang="ru-RU" sz="2600" dirty="0" smtClean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Иридоциклит (</a:t>
            </a:r>
            <a:r>
              <a:rPr lang="ru-RU" sz="2600" dirty="0"/>
              <a:t>протекает остро с преципитатами на эндотелии роговицы, с экссудатом в передней камере, иногда даже гнойным и геморрагическим</a:t>
            </a:r>
            <a:r>
              <a:rPr lang="ru-RU" sz="2600" dirty="0" smtClean="0"/>
              <a:t>)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Ретинит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Ретробульбарный неврит</a:t>
            </a:r>
            <a:endParaRPr lang="ru-RU" sz="26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1095716"/>
            <a:ext cx="473325" cy="473325"/>
            <a:chOff x="827584" y="2348880"/>
            <a:chExt cx="585961" cy="585961"/>
          </a:xfrm>
        </p:grpSpPr>
        <p:sp>
          <p:nvSpPr>
            <p:cNvPr id="8" name="Овал 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55576" y="2117780"/>
            <a:ext cx="473325" cy="473325"/>
            <a:chOff x="827584" y="2348880"/>
            <a:chExt cx="585961" cy="585961"/>
          </a:xfrm>
        </p:grpSpPr>
        <p:sp>
          <p:nvSpPr>
            <p:cNvPr id="18" name="Овал 1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0" t="2687" r="18934" b="7219"/>
          <a:stretch/>
        </p:blipFill>
        <p:spPr bwMode="auto">
          <a:xfrm>
            <a:off x="6588224" y="1158796"/>
            <a:ext cx="2414220" cy="24142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t="8428" r="13818" b="9209"/>
          <a:stretch/>
        </p:blipFill>
        <p:spPr bwMode="auto">
          <a:xfrm>
            <a:off x="6588224" y="3666652"/>
            <a:ext cx="2414220" cy="241422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755576" y="2851203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55576" y="3547768"/>
            <a:ext cx="473325" cy="473325"/>
            <a:chOff x="827584" y="2348880"/>
            <a:chExt cx="585961" cy="585961"/>
          </a:xfrm>
        </p:grpSpPr>
        <p:sp>
          <p:nvSpPr>
            <p:cNvPr id="26" name="Овал 2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55576" y="5222513"/>
            <a:ext cx="473325" cy="473325"/>
            <a:chOff x="827584" y="2348880"/>
            <a:chExt cx="585961" cy="585961"/>
          </a:xfrm>
        </p:grpSpPr>
        <p:sp>
          <p:nvSpPr>
            <p:cNvPr id="29" name="Овал 2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55576" y="5935328"/>
            <a:ext cx="473325" cy="473325"/>
            <a:chOff x="827584" y="2348880"/>
            <a:chExt cx="585961" cy="585961"/>
          </a:xfrm>
        </p:grpSpPr>
        <p:sp>
          <p:nvSpPr>
            <p:cNvPr id="32" name="Овал 3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4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Лечение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067250"/>
            <a:ext cx="8280399" cy="4680520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000"/>
              </a:spcAft>
            </a:pPr>
            <a:r>
              <a:rPr lang="ru-RU" sz="2600" b="1" dirty="0"/>
              <a:t>Лечение острой стадии болезни </a:t>
            </a:r>
            <a:endParaRPr lang="ru-RU" sz="2600" b="1" dirty="0" smtClean="0"/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err="1" smtClean="0"/>
              <a:t>противохламидийные</a:t>
            </a:r>
            <a:r>
              <a:rPr lang="ru-RU" sz="2600" dirty="0" smtClean="0"/>
              <a:t> </a:t>
            </a:r>
            <a:r>
              <a:rPr lang="ru-RU" sz="2600" dirty="0"/>
              <a:t>препараты: </a:t>
            </a:r>
            <a:r>
              <a:rPr lang="ru-RU" sz="2600" dirty="0" err="1"/>
              <a:t>азитромицин</a:t>
            </a:r>
            <a:r>
              <a:rPr lang="ru-RU" sz="2600" dirty="0"/>
              <a:t> (</a:t>
            </a:r>
            <a:r>
              <a:rPr lang="ru-RU" sz="2600" dirty="0" err="1"/>
              <a:t>азимед</a:t>
            </a:r>
            <a:r>
              <a:rPr lang="ru-RU" sz="2600" dirty="0"/>
              <a:t>) по 500 мг внутрь однократно или </a:t>
            </a:r>
            <a:r>
              <a:rPr lang="ru-RU" sz="2600" dirty="0" err="1"/>
              <a:t>доксициклин</a:t>
            </a:r>
            <a:r>
              <a:rPr lang="ru-RU" sz="2600" dirty="0"/>
              <a:t> по 100 мг 2 раза в сутки внутрь в течение 7 дней, или </a:t>
            </a:r>
            <a:r>
              <a:rPr lang="ru-RU" sz="2600" dirty="0" err="1"/>
              <a:t>рокситромицин</a:t>
            </a:r>
            <a:r>
              <a:rPr lang="ru-RU" sz="2600" dirty="0"/>
              <a:t> (</a:t>
            </a:r>
            <a:r>
              <a:rPr lang="ru-RU" sz="2600" dirty="0" err="1"/>
              <a:t>роксибел</a:t>
            </a:r>
            <a:r>
              <a:rPr lang="ru-RU" sz="2600" dirty="0"/>
              <a:t>) по 150 мг 2 раза в день в течение 5 дней. </a:t>
            </a:r>
            <a:endParaRPr lang="ru-RU" sz="2600" dirty="0" smtClean="0"/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err="1" smtClean="0"/>
              <a:t>дезинтоксикационные</a:t>
            </a:r>
            <a:r>
              <a:rPr lang="ru-RU" sz="2600" dirty="0"/>
              <a:t>, десенсибилизирующие, противовоспалительные препараты. </a:t>
            </a:r>
            <a:endParaRPr lang="ru-RU" sz="2600" dirty="0" smtClean="0"/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buFont typeface="Myriad Pro Cond" panose="020B0506030403020204" pitchFamily="34" charset="0"/>
              <a:buChar char="—"/>
            </a:pPr>
            <a:r>
              <a:rPr lang="ru-RU" sz="2600" dirty="0" smtClean="0"/>
              <a:t>внутрь </a:t>
            </a:r>
            <a:r>
              <a:rPr lang="ru-RU" sz="2600" dirty="0" err="1"/>
              <a:t>глюкокортикостероиды</a:t>
            </a:r>
            <a:r>
              <a:rPr lang="ru-RU" sz="2600" dirty="0"/>
              <a:t> (в тяжелых случаях</a:t>
            </a:r>
            <a:r>
              <a:rPr lang="ru-RU" sz="2600" dirty="0" smtClean="0"/>
              <a:t>).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000"/>
              </a:spcAft>
            </a:pPr>
            <a:r>
              <a:rPr lang="ru-RU" sz="2600" b="1" dirty="0"/>
              <a:t>Лечение подострой стадии болезни </a:t>
            </a:r>
            <a:endParaRPr lang="ru-RU" sz="2600" b="1" dirty="0" smtClean="0"/>
          </a:p>
          <a:p>
            <a:pPr marL="457200" indent="-45720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600" dirty="0" smtClean="0"/>
              <a:t>В </a:t>
            </a:r>
            <a:r>
              <a:rPr lang="ru-RU" sz="2600" dirty="0"/>
              <a:t>стадии иммунных нарушений  применяют </a:t>
            </a:r>
            <a:r>
              <a:rPr lang="ru-RU" sz="2600" dirty="0" err="1"/>
              <a:t>иммуносупрессивные</a:t>
            </a:r>
            <a:r>
              <a:rPr lang="ru-RU" sz="2600" dirty="0"/>
              <a:t> средства и </a:t>
            </a:r>
            <a:r>
              <a:rPr lang="ru-RU" sz="2600" dirty="0" err="1"/>
              <a:t>цитостатики</a:t>
            </a:r>
            <a:r>
              <a:rPr lang="ru-RU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24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4" t="9764" b="8002"/>
          <a:stretch>
            <a:fillRect/>
          </a:stretch>
        </p:blipFill>
        <p:spPr bwMode="auto">
          <a:xfrm>
            <a:off x="6013055" y="2264926"/>
            <a:ext cx="1528736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8518" b="6832"/>
          <a:stretch/>
        </p:blipFill>
        <p:spPr bwMode="auto">
          <a:xfrm>
            <a:off x="7538887" y="2285262"/>
            <a:ext cx="1528736" cy="146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Сифилитический </a:t>
            </a:r>
            <a:r>
              <a:rPr lang="ru-RU" dirty="0" err="1"/>
              <a:t>увеит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954932"/>
            <a:ext cx="4896273" cy="2952328"/>
          </a:xfrm>
        </p:spPr>
        <p:txBody>
          <a:bodyPr>
            <a:noAutofit/>
          </a:bodyPr>
          <a:lstStyle/>
          <a:p>
            <a:r>
              <a:rPr lang="ru-RU" dirty="0" err="1"/>
              <a:t>Розеолезный</a:t>
            </a:r>
            <a:r>
              <a:rPr lang="ru-RU" dirty="0"/>
              <a:t>, папулезный иридоциклит</a:t>
            </a:r>
          </a:p>
          <a:p>
            <a:r>
              <a:rPr lang="ru-RU" dirty="0"/>
              <a:t>Диффузный иридоциклит </a:t>
            </a:r>
          </a:p>
          <a:p>
            <a:r>
              <a:rPr lang="ru-RU" dirty="0"/>
              <a:t>Диффузный центральный </a:t>
            </a:r>
            <a:r>
              <a:rPr lang="ru-RU" dirty="0" err="1"/>
              <a:t>хориоретинит</a:t>
            </a:r>
            <a:endParaRPr lang="ru-RU" dirty="0"/>
          </a:p>
          <a:p>
            <a:r>
              <a:rPr lang="ru-RU" dirty="0"/>
              <a:t>Периферический </a:t>
            </a:r>
            <a:r>
              <a:rPr lang="ru-RU" dirty="0" err="1"/>
              <a:t>хориоретинит</a:t>
            </a:r>
            <a:r>
              <a:rPr lang="ru-RU" dirty="0"/>
              <a:t>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916832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6" y="2785120"/>
            <a:ext cx="473325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55576" y="3641847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55576" y="4505943"/>
            <a:ext cx="473325" cy="473325"/>
            <a:chOff x="827584" y="2348880"/>
            <a:chExt cx="585961" cy="585961"/>
          </a:xfrm>
        </p:grpSpPr>
        <p:sp>
          <p:nvSpPr>
            <p:cNvPr id="28" name="Овал 2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16" name="Picture 5" descr="pictur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93" y="3897224"/>
            <a:ext cx="2812807" cy="23116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19" name="Picture 4" descr="Treponema pallidum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95" y="0"/>
            <a:ext cx="2812806" cy="213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797895"/>
            <a:ext cx="5543971" cy="439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ru-RU" altLang="ru-RU" b="0" i="1" dirty="0" smtClean="0">
                <a:latin typeface="Myriad Pro Cond" panose="020B0506030403020204" pitchFamily="34" charset="0"/>
                <a:cs typeface="+mn-cs"/>
              </a:rPr>
              <a:t>280 -</a:t>
            </a:r>
            <a:r>
              <a:rPr lang="ru-RU" altLang="ru-RU" b="0" i="1" dirty="0">
                <a:latin typeface="Myriad Pro Cond" panose="020B0506030403020204" pitchFamily="34" charset="0"/>
                <a:cs typeface="+mn-cs"/>
              </a:rPr>
              <a:t>315 человек на 100 тыс.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8541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Функции радужки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7456"/>
            <a:ext cx="8604448" cy="54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Сифилитический </a:t>
            </a:r>
            <a:r>
              <a:rPr lang="ru-RU" dirty="0" err="1"/>
              <a:t>увеит</a:t>
            </a:r>
            <a:endParaRPr lang="ru-RU" dirty="0"/>
          </a:p>
        </p:txBody>
      </p:sp>
      <p:pic>
        <p:nvPicPr>
          <p:cNvPr id="30" name="Picture 6" descr="picture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-14900" r="1518" b="-17070"/>
          <a:stretch/>
        </p:blipFill>
        <p:spPr bwMode="auto">
          <a:xfrm>
            <a:off x="144438" y="1340768"/>
            <a:ext cx="4464496" cy="4464496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31" name="Picture 8" descr="picture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-13250" r="2562" b="-12866"/>
          <a:stretch/>
        </p:blipFill>
        <p:spPr bwMode="auto">
          <a:xfrm>
            <a:off x="4788024" y="1405238"/>
            <a:ext cx="4256010" cy="425601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70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Туберкулезный </a:t>
            </a:r>
            <a:r>
              <a:rPr lang="ru-RU" dirty="0" err="1"/>
              <a:t>увеит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779912" y="1890164"/>
            <a:ext cx="5112547" cy="295232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/>
              <a:t>Бугорковый иридоциклит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/>
              <a:t>Диффузный иридоциклит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 err="1"/>
              <a:t>Хориоидит</a:t>
            </a:r>
            <a:r>
              <a:rPr lang="ru-RU" sz="2400" dirty="0"/>
              <a:t> (</a:t>
            </a:r>
            <a:r>
              <a:rPr lang="ru-RU" sz="2400" dirty="0" err="1"/>
              <a:t>солитарная</a:t>
            </a:r>
            <a:r>
              <a:rPr lang="ru-RU" sz="2400" dirty="0"/>
              <a:t> гранулема </a:t>
            </a:r>
            <a:r>
              <a:rPr lang="ru-RU" sz="2400" dirty="0" err="1"/>
              <a:t>диф</a:t>
            </a:r>
            <a:r>
              <a:rPr lang="ru-RU" sz="2400" dirty="0"/>
              <a:t>. диагноз с опухолью)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085489" y="1843007"/>
            <a:ext cx="494232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092832" y="2595807"/>
            <a:ext cx="494232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092832" y="3371655"/>
            <a:ext cx="494232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30" name="Picture 5" descr="1288938683_87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3779" r="5707" b="5258"/>
          <a:stretch/>
        </p:blipFill>
        <p:spPr bwMode="auto">
          <a:xfrm>
            <a:off x="179512" y="1124744"/>
            <a:ext cx="2520280" cy="25883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1288938621_875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3346" r="3033" b="5935"/>
          <a:stretch/>
        </p:blipFill>
        <p:spPr bwMode="auto">
          <a:xfrm>
            <a:off x="179512" y="3876881"/>
            <a:ext cx="2720471" cy="2720471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uveitis_organum_visus_090211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94191"/>
            <a:ext cx="5364088" cy="27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12465"/>
          <a:stretch/>
        </p:blipFill>
        <p:spPr bwMode="auto">
          <a:xfrm>
            <a:off x="6722024" y="169590"/>
            <a:ext cx="2296205" cy="2296205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1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Туберкулезный </a:t>
            </a:r>
            <a:r>
              <a:rPr lang="ru-RU" dirty="0" err="1" smtClean="0"/>
              <a:t>увеит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268760"/>
            <a:ext cx="8280399" cy="430596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b="1" dirty="0" smtClean="0"/>
              <a:t>Комбинированные противотуберкулезные препараты назначает фтизиатр 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000" dirty="0" err="1"/>
              <a:t>Фтизоэтам</a:t>
            </a:r>
            <a:r>
              <a:rPr lang="ru-RU" sz="2000" dirty="0"/>
              <a:t> (</a:t>
            </a:r>
            <a:r>
              <a:rPr lang="ru-RU" sz="2000" dirty="0" err="1"/>
              <a:t>изониазид</a:t>
            </a:r>
            <a:r>
              <a:rPr lang="ru-RU" sz="2000" dirty="0"/>
              <a:t> + </a:t>
            </a:r>
            <a:r>
              <a:rPr lang="ru-RU" sz="2000" dirty="0" err="1"/>
              <a:t>этамбутол</a:t>
            </a:r>
            <a:r>
              <a:rPr lang="ru-RU" sz="2000" dirty="0" smtClean="0"/>
              <a:t>)</a:t>
            </a:r>
            <a:endParaRPr lang="ru-RU" sz="2000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000" dirty="0" err="1"/>
              <a:t>Фтизопирам</a:t>
            </a:r>
            <a:r>
              <a:rPr lang="ru-RU" sz="2000" dirty="0"/>
              <a:t> (</a:t>
            </a:r>
            <a:r>
              <a:rPr lang="ru-RU" sz="2000" dirty="0" err="1"/>
              <a:t>изониазид</a:t>
            </a:r>
            <a:r>
              <a:rPr lang="ru-RU" sz="2000" dirty="0"/>
              <a:t> + </a:t>
            </a:r>
            <a:r>
              <a:rPr lang="ru-RU" sz="2000" dirty="0" err="1"/>
              <a:t>пиразинамид</a:t>
            </a:r>
            <a:r>
              <a:rPr lang="ru-RU" sz="2000" dirty="0" smtClean="0"/>
              <a:t>)</a:t>
            </a:r>
            <a:endParaRPr lang="ru-RU" sz="2000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000" dirty="0" err="1"/>
              <a:t>Майрин</a:t>
            </a:r>
            <a:r>
              <a:rPr lang="ru-RU" sz="2000" dirty="0"/>
              <a:t> (</a:t>
            </a:r>
            <a:r>
              <a:rPr lang="ru-RU" sz="2000" dirty="0" err="1"/>
              <a:t>изониазид</a:t>
            </a:r>
            <a:r>
              <a:rPr lang="ru-RU" sz="2000" dirty="0"/>
              <a:t> + </a:t>
            </a:r>
            <a:r>
              <a:rPr lang="ru-RU" sz="2000" dirty="0" err="1"/>
              <a:t>рифампицин</a:t>
            </a:r>
            <a:r>
              <a:rPr lang="ru-RU" sz="2000" dirty="0"/>
              <a:t> + </a:t>
            </a:r>
            <a:r>
              <a:rPr lang="ru-RU" sz="2000" dirty="0" err="1"/>
              <a:t>пиразинамид</a:t>
            </a:r>
            <a:r>
              <a:rPr lang="ru-RU" sz="2000" dirty="0" smtClean="0"/>
              <a:t>)</a:t>
            </a:r>
            <a:endParaRPr lang="ru-RU" sz="2000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000" dirty="0" err="1"/>
              <a:t>Майрин</a:t>
            </a:r>
            <a:r>
              <a:rPr lang="ru-RU" sz="2000" dirty="0"/>
              <a:t>-П (</a:t>
            </a:r>
            <a:r>
              <a:rPr lang="ru-RU" sz="2000" dirty="0" err="1"/>
              <a:t>изониазид</a:t>
            </a:r>
            <a:r>
              <a:rPr lang="ru-RU" sz="2000" dirty="0"/>
              <a:t> + </a:t>
            </a:r>
            <a:r>
              <a:rPr lang="ru-RU" sz="2000" dirty="0" err="1"/>
              <a:t>рифампицин</a:t>
            </a:r>
            <a:r>
              <a:rPr lang="ru-RU" sz="2000" dirty="0"/>
              <a:t> + </a:t>
            </a:r>
            <a:r>
              <a:rPr lang="ru-RU" sz="2000" dirty="0" err="1"/>
              <a:t>пиразинамид</a:t>
            </a:r>
            <a:r>
              <a:rPr lang="ru-RU" sz="2000" dirty="0"/>
              <a:t> + </a:t>
            </a:r>
            <a:r>
              <a:rPr lang="ru-RU" sz="2000" dirty="0" err="1"/>
              <a:t>этамбутол</a:t>
            </a:r>
            <a:r>
              <a:rPr lang="ru-RU" sz="2000" dirty="0" smtClean="0"/>
              <a:t>)</a:t>
            </a:r>
            <a:endParaRPr lang="ru-RU" sz="2000" dirty="0"/>
          </a:p>
          <a:p>
            <a:r>
              <a:rPr lang="ru-RU" dirty="0" smtClean="0"/>
              <a:t>При </a:t>
            </a:r>
            <a:r>
              <a:rPr lang="ru-RU" dirty="0"/>
              <a:t>поражении зрительного нерва лечение противотуберкулезными препаратами следует принимать не менее </a:t>
            </a:r>
            <a:r>
              <a:rPr lang="ru-RU" dirty="0" smtClean="0"/>
              <a:t>9 - 12 </a:t>
            </a:r>
            <a:r>
              <a:rPr lang="ru-RU" dirty="0"/>
              <a:t>мес.</a:t>
            </a:r>
          </a:p>
        </p:txBody>
      </p:sp>
    </p:spTree>
    <p:extLst>
      <p:ext uri="{BB962C8B-B14F-4D97-AF65-F5344CB8AC3E}">
        <p14:creationId xmlns:p14="http://schemas.microsoft.com/office/powerpoint/2010/main" val="18146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err="1"/>
              <a:t>Токсоплазменный</a:t>
            </a:r>
            <a:r>
              <a:rPr lang="ru-RU" dirty="0"/>
              <a:t> </a:t>
            </a:r>
            <a:r>
              <a:rPr lang="ru-RU" dirty="0" err="1" smtClean="0"/>
              <a:t>увеит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852066" y="1234852"/>
            <a:ext cx="5112547" cy="2952328"/>
          </a:xfrm>
        </p:spPr>
        <p:txBody>
          <a:bodyPr>
            <a:noAutofit/>
          </a:bodyPr>
          <a:lstStyle/>
          <a:p>
            <a:r>
              <a:rPr lang="ru-RU" dirty="0" err="1"/>
              <a:t>Хлоридин</a:t>
            </a:r>
            <a:r>
              <a:rPr lang="ru-RU" dirty="0"/>
              <a:t> или </a:t>
            </a:r>
            <a:r>
              <a:rPr lang="ru-RU" dirty="0" err="1"/>
              <a:t>дараприм</a:t>
            </a:r>
            <a:r>
              <a:rPr lang="ru-RU" dirty="0"/>
              <a:t>, </a:t>
            </a:r>
            <a:r>
              <a:rPr lang="ru-RU" dirty="0" err="1" smtClean="0"/>
              <a:t>тиндурин</a:t>
            </a:r>
            <a:endParaRPr lang="ru-RU" dirty="0" smtClean="0"/>
          </a:p>
          <a:p>
            <a:r>
              <a:rPr lang="ru-RU" dirty="0" err="1" smtClean="0"/>
              <a:t>Сульфатиазол</a:t>
            </a:r>
            <a:r>
              <a:rPr lang="ru-RU" dirty="0" smtClean="0"/>
              <a:t> </a:t>
            </a:r>
            <a:r>
              <a:rPr lang="ru-RU" dirty="0"/>
              <a:t>с кортикостероидами и фолиевой </a:t>
            </a:r>
            <a:r>
              <a:rPr lang="ru-RU" dirty="0" smtClean="0"/>
              <a:t>кислотой</a:t>
            </a:r>
          </a:p>
          <a:p>
            <a:r>
              <a:rPr lang="ru-RU" dirty="0" err="1" smtClean="0"/>
              <a:t>Спирамицин</a:t>
            </a:r>
            <a:r>
              <a:rPr lang="ru-RU" dirty="0"/>
              <a:t>, хлортетрациклин, </a:t>
            </a:r>
            <a:r>
              <a:rPr lang="ru-RU" dirty="0" err="1" smtClean="0"/>
              <a:t>линкомицин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275732" y="1196752"/>
            <a:ext cx="494232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275732" y="2065040"/>
            <a:ext cx="494232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275732" y="2921767"/>
            <a:ext cx="494232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16" name="Picture 5" descr="0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4283" r="15287" b="2975"/>
          <a:stretch/>
        </p:blipFill>
        <p:spPr bwMode="auto">
          <a:xfrm>
            <a:off x="143618" y="1161473"/>
            <a:ext cx="2726260" cy="272626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http://www.ophthalm.com/content/Patologiya_sosudistoi_obolochki.files/Toxoplazm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973" y="4162209"/>
            <a:ext cx="2651905" cy="25378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2008-hm-26-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321" y="3887733"/>
            <a:ext cx="1691680" cy="2349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45" y="1650143"/>
            <a:ext cx="5629973" cy="367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err="1"/>
              <a:t>Токсоплазменный</a:t>
            </a:r>
            <a:r>
              <a:rPr lang="ru-RU" dirty="0"/>
              <a:t> </a:t>
            </a:r>
            <a:r>
              <a:rPr lang="ru-RU" dirty="0" err="1" smtClean="0"/>
              <a:t>увеит</a:t>
            </a:r>
            <a:endParaRPr lang="ru-RU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79095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err="1"/>
              <a:t>Токсоплазменный</a:t>
            </a:r>
            <a:r>
              <a:rPr lang="ru-RU" dirty="0"/>
              <a:t> </a:t>
            </a:r>
            <a:r>
              <a:rPr lang="ru-RU" dirty="0" err="1" smtClean="0"/>
              <a:t>увеит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t="-13892" r="-196" b="-17419"/>
          <a:stretch/>
        </p:blipFill>
        <p:spPr bwMode="auto">
          <a:xfrm>
            <a:off x="-7484" y="1755068"/>
            <a:ext cx="3347864" cy="3347864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t="-2845" r="1269" b="-9267"/>
          <a:stretch/>
        </p:blipFill>
        <p:spPr bwMode="auto">
          <a:xfrm>
            <a:off x="3304229" y="2031726"/>
            <a:ext cx="2837433" cy="283743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-9935" r="1178" b="-8008"/>
          <a:stretch/>
        </p:blipFill>
        <p:spPr bwMode="auto">
          <a:xfrm>
            <a:off x="6135961" y="1877004"/>
            <a:ext cx="2972543" cy="297254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5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 Диагностика токсоплазмоза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3" y="1124768"/>
            <a:ext cx="7632700" cy="5041082"/>
          </a:xfrm>
        </p:spPr>
        <p:txBody>
          <a:bodyPr>
            <a:noAutofit/>
          </a:bodyPr>
          <a:lstStyle/>
          <a:p>
            <a:r>
              <a:rPr lang="ru-RU" dirty="0" smtClean="0"/>
              <a:t>Кожные </a:t>
            </a:r>
            <a:r>
              <a:rPr lang="ru-RU" dirty="0"/>
              <a:t>пробы с </a:t>
            </a:r>
            <a:r>
              <a:rPr lang="ru-RU" dirty="0" err="1" smtClean="0"/>
              <a:t>токсоплазмином</a:t>
            </a:r>
            <a:endParaRPr lang="ru-RU" dirty="0" smtClean="0"/>
          </a:p>
          <a:p>
            <a:r>
              <a:rPr lang="ru-RU" dirty="0" smtClean="0"/>
              <a:t>Реакция </a:t>
            </a:r>
            <a:r>
              <a:rPr lang="ru-RU" dirty="0" err="1" smtClean="0"/>
              <a:t>Сейбина</a:t>
            </a:r>
            <a:r>
              <a:rPr lang="ru-RU" dirty="0" smtClean="0"/>
              <a:t> Фельдмана</a:t>
            </a:r>
          </a:p>
          <a:p>
            <a:r>
              <a:rPr lang="ru-RU" dirty="0" smtClean="0"/>
              <a:t>РСК</a:t>
            </a:r>
          </a:p>
          <a:p>
            <a:r>
              <a:rPr lang="ru-RU" dirty="0"/>
              <a:t>Реакция</a:t>
            </a:r>
            <a:r>
              <a:rPr lang="ru-RU" dirty="0" smtClean="0"/>
              <a:t> непрямой гемагглютинации</a:t>
            </a:r>
          </a:p>
          <a:p>
            <a:r>
              <a:rPr lang="ru-RU" dirty="0"/>
              <a:t>Реакция</a:t>
            </a:r>
            <a:r>
              <a:rPr lang="ru-RU" dirty="0" smtClean="0"/>
              <a:t> </a:t>
            </a:r>
            <a:r>
              <a:rPr lang="ru-RU" dirty="0" err="1" smtClean="0"/>
              <a:t>иммунофлюоресценции</a:t>
            </a:r>
            <a:endParaRPr lang="ru-RU" dirty="0" smtClean="0"/>
          </a:p>
          <a:p>
            <a:r>
              <a:rPr lang="ru-RU" dirty="0" smtClean="0"/>
              <a:t>Энзим меченных </a:t>
            </a:r>
            <a:r>
              <a:rPr lang="ru-RU" dirty="0"/>
              <a:t>антител </a:t>
            </a:r>
            <a:r>
              <a:rPr lang="ru-RU" dirty="0" smtClean="0"/>
              <a:t>(</a:t>
            </a:r>
            <a:r>
              <a:rPr lang="ru-RU" dirty="0"/>
              <a:t>в сыворотке крови и влаге передней камеры</a:t>
            </a:r>
            <a:r>
              <a:rPr lang="ru-RU" dirty="0" smtClean="0"/>
              <a:t>)</a:t>
            </a:r>
            <a:endParaRPr lang="ru-RU" sz="26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1095716"/>
            <a:ext cx="473325" cy="473325"/>
            <a:chOff x="827584" y="2348880"/>
            <a:chExt cx="585961" cy="585961"/>
          </a:xfrm>
        </p:grpSpPr>
        <p:sp>
          <p:nvSpPr>
            <p:cNvPr id="8" name="Овал 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55576" y="1945298"/>
            <a:ext cx="473325" cy="473325"/>
            <a:chOff x="827584" y="2348880"/>
            <a:chExt cx="585961" cy="585961"/>
          </a:xfrm>
        </p:grpSpPr>
        <p:sp>
          <p:nvSpPr>
            <p:cNvPr id="18" name="Овал 1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5576" y="2824470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55576" y="3689707"/>
            <a:ext cx="473325" cy="473325"/>
            <a:chOff x="827584" y="2348880"/>
            <a:chExt cx="585961" cy="585961"/>
          </a:xfrm>
        </p:grpSpPr>
        <p:sp>
          <p:nvSpPr>
            <p:cNvPr id="26" name="Овал 2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55576" y="4537586"/>
            <a:ext cx="473325" cy="473325"/>
            <a:chOff x="827584" y="2348880"/>
            <a:chExt cx="585961" cy="585961"/>
          </a:xfrm>
        </p:grpSpPr>
        <p:sp>
          <p:nvSpPr>
            <p:cNvPr id="29" name="Овал 2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55576" y="5416758"/>
            <a:ext cx="473325" cy="473325"/>
            <a:chOff x="827584" y="2348880"/>
            <a:chExt cx="585961" cy="585961"/>
          </a:xfrm>
        </p:grpSpPr>
        <p:sp>
          <p:nvSpPr>
            <p:cNvPr id="32" name="Овал 3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72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Лечение </a:t>
            </a:r>
            <a:r>
              <a:rPr lang="ru-RU" dirty="0" smtClean="0"/>
              <a:t>токсоплазмоза патогенетическое, офтальмолог лечит симптомы 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1844824"/>
            <a:ext cx="8294914" cy="5616624"/>
          </a:xfrm>
        </p:spPr>
        <p:txBody>
          <a:bodyPr>
            <a:noAutofit/>
          </a:bodyPr>
          <a:lstStyle/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Myriad Pro Cond" panose="020B0506030403020204" pitchFamily="34" charset="0"/>
              <a:buChar char="—"/>
            </a:pPr>
            <a:r>
              <a:rPr lang="ru-RU" dirty="0" err="1" smtClean="0"/>
              <a:t>Клиндамицин</a:t>
            </a:r>
            <a:r>
              <a:rPr lang="ru-RU" dirty="0" smtClean="0"/>
              <a:t> </a:t>
            </a:r>
            <a:r>
              <a:rPr lang="ru-RU" dirty="0"/>
              <a:t>300 мг 4 раза в день 3 недели + </a:t>
            </a:r>
            <a:r>
              <a:rPr lang="ru-RU" dirty="0" err="1"/>
              <a:t>сульфадиазолин</a:t>
            </a:r>
            <a:r>
              <a:rPr lang="ru-RU" dirty="0"/>
              <a:t> </a:t>
            </a:r>
            <a:r>
              <a:rPr lang="ru-RU" dirty="0" err="1" smtClean="0"/>
              <a:t>Сульфадиазин</a:t>
            </a:r>
            <a:r>
              <a:rPr lang="ru-RU" dirty="0" smtClean="0"/>
              <a:t> </a:t>
            </a:r>
            <a:r>
              <a:rPr lang="ru-RU" dirty="0"/>
              <a:t>1 г 4 раза в день 3-4 </a:t>
            </a:r>
            <a:r>
              <a:rPr lang="ru-RU" dirty="0" err="1" smtClean="0"/>
              <a:t>нед</a:t>
            </a:r>
            <a:r>
              <a:rPr lang="ru-RU" dirty="0" smtClean="0"/>
              <a:t>.</a:t>
            </a:r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Myriad Pro Cond" panose="020B0506030403020204" pitchFamily="34" charset="0"/>
              <a:buChar char="—"/>
            </a:pPr>
            <a:r>
              <a:rPr lang="ru-RU" dirty="0" err="1" smtClean="0"/>
              <a:t>Пириметамин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дараприм</a:t>
            </a:r>
            <a:r>
              <a:rPr lang="ru-RU" dirty="0"/>
              <a:t>) + фолиевая кислота 4 мг 3 раза в неделю </a:t>
            </a:r>
            <a:endParaRPr lang="ru-RU" dirty="0" smtClean="0"/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Myriad Pro Cond" panose="020B0506030403020204" pitchFamily="34" charset="0"/>
              <a:buChar char="—"/>
            </a:pPr>
            <a:r>
              <a:rPr lang="ru-RU" dirty="0" smtClean="0"/>
              <a:t>Ко-</a:t>
            </a:r>
            <a:r>
              <a:rPr lang="ru-RU" dirty="0" err="1" smtClean="0"/>
              <a:t>тримазол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септрин</a:t>
            </a:r>
            <a:r>
              <a:rPr lang="ru-RU" dirty="0"/>
              <a:t>) = </a:t>
            </a:r>
            <a:r>
              <a:rPr lang="ru-RU" dirty="0" err="1"/>
              <a:t>триметаприм</a:t>
            </a:r>
            <a:r>
              <a:rPr lang="ru-RU" dirty="0"/>
              <a:t> 160 мг + </a:t>
            </a:r>
            <a:r>
              <a:rPr lang="ru-RU" dirty="0" err="1"/>
              <a:t>сульфаметоксазол</a:t>
            </a:r>
            <a:r>
              <a:rPr lang="ru-RU" dirty="0"/>
              <a:t> 800 мг. 960 мг 2 раза в </a:t>
            </a:r>
            <a:r>
              <a:rPr lang="ru-RU" dirty="0" smtClean="0"/>
              <a:t>день</a:t>
            </a:r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Myriad Pro Cond" panose="020B0506030403020204" pitchFamily="34" charset="0"/>
              <a:buChar char="—"/>
            </a:pPr>
            <a:r>
              <a:rPr lang="ru-RU" dirty="0" err="1" smtClean="0"/>
              <a:t>Атоваквон</a:t>
            </a:r>
            <a:r>
              <a:rPr lang="ru-RU" dirty="0" smtClean="0"/>
              <a:t> </a:t>
            </a:r>
            <a:r>
              <a:rPr lang="ru-RU" dirty="0"/>
              <a:t>750 мг. 3 раза в день. </a:t>
            </a:r>
            <a:endParaRPr lang="ru-RU" dirty="0" smtClean="0"/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Myriad Pro Cond" panose="020B0506030403020204" pitchFamily="34" charset="0"/>
              <a:buChar char="—"/>
            </a:pPr>
            <a:r>
              <a:rPr lang="ru-RU" dirty="0" err="1" smtClean="0"/>
              <a:t>Азитромицин</a:t>
            </a:r>
            <a:r>
              <a:rPr lang="ru-RU" dirty="0" smtClean="0"/>
              <a:t> </a:t>
            </a:r>
            <a:r>
              <a:rPr lang="ru-RU" dirty="0"/>
              <a:t>500мг. в день 3 дня при непереносимости других </a:t>
            </a:r>
            <a:r>
              <a:rPr lang="ru-RU" dirty="0" smtClean="0"/>
              <a:t>препаратов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4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Общие принципы терапии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12810" y="745257"/>
            <a:ext cx="7632700" cy="1293855"/>
          </a:xfrm>
        </p:spPr>
        <p:txBody>
          <a:bodyPr>
            <a:noAutofit/>
          </a:bodyPr>
          <a:lstStyle/>
          <a:p>
            <a:r>
              <a:rPr lang="ru-RU" dirty="0" smtClean="0"/>
              <a:t>Блокирование </a:t>
            </a:r>
            <a:r>
              <a:rPr lang="ru-RU" dirty="0"/>
              <a:t>местных и системных аутоиммунных реакций</a:t>
            </a:r>
          </a:p>
          <a:p>
            <a:r>
              <a:rPr lang="ru-RU" dirty="0" smtClean="0"/>
              <a:t>Подавление </a:t>
            </a:r>
            <a:r>
              <a:rPr lang="ru-RU" dirty="0"/>
              <a:t>инфекционного этиологического фактора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70925" y="699545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71217" y="1533886"/>
            <a:ext cx="473325" cy="473325"/>
            <a:chOff x="827584" y="2348880"/>
            <a:chExt cx="585961" cy="585961"/>
          </a:xfrm>
        </p:grpSpPr>
        <p:sp>
          <p:nvSpPr>
            <p:cNvPr id="26" name="Овал 2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0" name="Заголовок 3"/>
          <p:cNvSpPr txBox="1">
            <a:spLocks/>
          </p:cNvSpPr>
          <p:nvPr/>
        </p:nvSpPr>
        <p:spPr>
          <a:xfrm>
            <a:off x="1331912" y="2110723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1000"/>
              </a:lnSpc>
              <a:spcBef>
                <a:spcPts val="2000"/>
              </a:spcBef>
              <a:spcAft>
                <a:spcPts val="2000"/>
              </a:spcAft>
              <a:buNone/>
              <a:defRPr lang="ru-RU" sz="3400" b="1" kern="1200" cap="all" dirty="0">
                <a:solidFill>
                  <a:srgbClr val="0036A2"/>
                </a:solidFill>
                <a:latin typeface="Myriad Pro Cond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800"/>
              </a:lnSpc>
            </a:pPr>
            <a:r>
              <a:rPr lang="ru-RU" smtClean="0"/>
              <a:t>Методы лечения ангиитов</a:t>
            </a:r>
            <a:endParaRPr lang="ru-RU"/>
          </a:p>
        </p:txBody>
      </p:sp>
      <p:sp>
        <p:nvSpPr>
          <p:cNvPr id="11" name="Текст 1"/>
          <p:cNvSpPr txBox="1">
            <a:spLocks/>
          </p:cNvSpPr>
          <p:nvPr/>
        </p:nvSpPr>
        <p:spPr>
          <a:xfrm>
            <a:off x="1012810" y="2673279"/>
            <a:ext cx="7632700" cy="2517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b="0" dirty="0" smtClean="0"/>
              <a:t>Консервативная терапия    </a:t>
            </a:r>
          </a:p>
          <a:p>
            <a:pPr fontAlgn="auto"/>
            <a:r>
              <a:rPr lang="ru-RU" b="0" dirty="0" smtClean="0"/>
              <a:t>Лазерная коагуляция</a:t>
            </a:r>
          </a:p>
          <a:p>
            <a:pPr fontAlgn="auto"/>
            <a:r>
              <a:rPr lang="ru-RU" b="0" dirty="0" smtClean="0"/>
              <a:t>Хирургическое лечение (</a:t>
            </a:r>
            <a:r>
              <a:rPr lang="ru-RU" b="0" dirty="0" err="1" smtClean="0"/>
              <a:t>витрэктомия</a:t>
            </a:r>
            <a:r>
              <a:rPr lang="ru-RU" b="0" dirty="0" smtClean="0"/>
              <a:t> и/или </a:t>
            </a:r>
            <a:r>
              <a:rPr lang="ru-RU" b="0" dirty="0" err="1" smtClean="0"/>
              <a:t>интравитреальное</a:t>
            </a:r>
            <a:r>
              <a:rPr lang="ru-RU" b="0" dirty="0" smtClean="0"/>
              <a:t> введение лекарственных веществ)</a:t>
            </a:r>
            <a:endParaRPr lang="ru-RU" b="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70925" y="2676936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70925" y="3555546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70925" y="4405690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9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 </a:t>
            </a:r>
            <a:r>
              <a:rPr lang="ru-RU" dirty="0" smtClean="0"/>
              <a:t>лечение </a:t>
            </a:r>
            <a:r>
              <a:rPr lang="ru-RU" dirty="0"/>
              <a:t>токсоплазмоза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936664"/>
            <a:ext cx="8641085" cy="5257082"/>
          </a:xfrm>
        </p:spPr>
        <p:txBody>
          <a:bodyPr>
            <a:noAutofit/>
          </a:bodyPr>
          <a:lstStyle/>
          <a:p>
            <a:pPr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550" b="1" dirty="0" smtClean="0"/>
              <a:t>Экстренная  терапия</a:t>
            </a:r>
          </a:p>
          <a:p>
            <a:pPr marL="457200" indent="-457200"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  <a:buFont typeface="Myriad Pro Cond" panose="020B0506030403020204" pitchFamily="34" charset="0"/>
              <a:buChar char="—"/>
            </a:pPr>
            <a:r>
              <a:rPr lang="ru-RU" sz="2550" dirty="0" smtClean="0"/>
              <a:t>стероиды </a:t>
            </a:r>
            <a:r>
              <a:rPr lang="ru-RU" sz="2550" dirty="0" err="1" smtClean="0"/>
              <a:t>местно</a:t>
            </a:r>
            <a:endParaRPr lang="ru-RU" sz="2550" dirty="0" smtClean="0"/>
          </a:p>
          <a:p>
            <a:pPr marL="457200" indent="-457200"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  <a:buFont typeface="Myriad Pro Cond" panose="020B0506030403020204" pitchFamily="34" charset="0"/>
              <a:buChar char="—"/>
            </a:pPr>
            <a:r>
              <a:rPr lang="ru-RU" sz="2550" dirty="0" smtClean="0"/>
              <a:t>противовоспалительные </a:t>
            </a:r>
            <a:r>
              <a:rPr lang="ru-RU" sz="2550" dirty="0"/>
              <a:t>нестероидные препараты (</a:t>
            </a:r>
            <a:r>
              <a:rPr lang="ru-RU" sz="2550" dirty="0" err="1"/>
              <a:t>индометацин</a:t>
            </a:r>
            <a:r>
              <a:rPr lang="ru-RU" sz="2550" dirty="0"/>
              <a:t> и др.) </a:t>
            </a:r>
            <a:endParaRPr lang="ru-RU" sz="2550" dirty="0" smtClean="0"/>
          </a:p>
          <a:p>
            <a:pPr marL="457200" indent="-457200"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  <a:buFont typeface="Myriad Pro Cond" panose="020B0506030403020204" pitchFamily="34" charset="0"/>
              <a:buChar char="—"/>
            </a:pPr>
            <a:r>
              <a:rPr lang="ru-RU" sz="2550" dirty="0" err="1" smtClean="0"/>
              <a:t>диакарб</a:t>
            </a:r>
            <a:r>
              <a:rPr lang="ru-RU" sz="2550" dirty="0"/>
              <a:t>, </a:t>
            </a:r>
            <a:r>
              <a:rPr lang="ru-RU" sz="2550" dirty="0" err="1"/>
              <a:t>диамокс</a:t>
            </a:r>
            <a:r>
              <a:rPr lang="ru-RU" sz="2550" dirty="0"/>
              <a:t>, лазикс (при необходимости) </a:t>
            </a:r>
          </a:p>
          <a:p>
            <a:pPr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550" b="1" dirty="0" smtClean="0"/>
              <a:t>Системная </a:t>
            </a:r>
            <a:r>
              <a:rPr lang="ru-RU" sz="2550" b="1" dirty="0"/>
              <a:t>и местная терапия антибиотиками широкого спектра </a:t>
            </a:r>
            <a:r>
              <a:rPr lang="ru-RU" sz="2550" b="1" dirty="0" smtClean="0"/>
              <a:t>действия</a:t>
            </a:r>
          </a:p>
          <a:p>
            <a:pPr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550" b="1" dirty="0" smtClean="0"/>
              <a:t>Обследование больного</a:t>
            </a:r>
          </a:p>
          <a:p>
            <a:pPr marL="457200" indent="-457200"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  <a:buFont typeface="Myriad Pro Cond" panose="020B0506030403020204" pitchFamily="34" charset="0"/>
              <a:buChar char="—"/>
            </a:pPr>
            <a:r>
              <a:rPr lang="ru-RU" sz="2550" dirty="0" smtClean="0"/>
              <a:t>исключение </a:t>
            </a:r>
            <a:r>
              <a:rPr lang="ru-RU" sz="2550" dirty="0"/>
              <a:t>очагов хронической инфекции, иммунологических нарушений</a:t>
            </a:r>
            <a:r>
              <a:rPr lang="ru-RU" sz="2550" dirty="0" smtClean="0"/>
              <a:t>,</a:t>
            </a:r>
          </a:p>
          <a:p>
            <a:pPr marL="457200" indent="-457200"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  <a:buFont typeface="Myriad Pro Cond" panose="020B0506030403020204" pitchFamily="34" charset="0"/>
              <a:buChar char="—"/>
            </a:pPr>
            <a:r>
              <a:rPr lang="ru-RU" sz="2550" dirty="0" smtClean="0"/>
              <a:t>туберкулезной</a:t>
            </a:r>
            <a:r>
              <a:rPr lang="ru-RU" sz="2550" dirty="0"/>
              <a:t>, </a:t>
            </a:r>
            <a:r>
              <a:rPr lang="ru-RU" sz="2550" dirty="0" err="1"/>
              <a:t>токсоплазмозной</a:t>
            </a:r>
            <a:r>
              <a:rPr lang="ru-RU" sz="2550" dirty="0"/>
              <a:t>, герпетической и других инфекций</a:t>
            </a:r>
          </a:p>
          <a:p>
            <a:pPr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550" b="1" dirty="0" smtClean="0"/>
              <a:t>Назначение </a:t>
            </a:r>
            <a:r>
              <a:rPr lang="ru-RU" sz="2550" b="1" dirty="0"/>
              <a:t>этиотропной терапии </a:t>
            </a:r>
          </a:p>
          <a:p>
            <a:pPr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550" b="1" dirty="0" smtClean="0"/>
              <a:t>Системное </a:t>
            </a:r>
            <a:r>
              <a:rPr lang="ru-RU" sz="2550" b="1" dirty="0"/>
              <a:t>применение стероидов (внутрь или внутривенно) </a:t>
            </a:r>
          </a:p>
          <a:p>
            <a:pPr marL="457200" indent="-457200">
              <a:lnSpc>
                <a:spcPts val="2550"/>
              </a:lnSpc>
              <a:spcBef>
                <a:spcPts val="500"/>
              </a:spcBef>
              <a:spcAft>
                <a:spcPts val="500"/>
              </a:spcAft>
              <a:buFont typeface="Myriad Pro Cond" panose="020B0506030403020204" pitchFamily="34" charset="0"/>
              <a:buChar char="—"/>
            </a:pPr>
            <a:r>
              <a:rPr lang="ru-RU" sz="2550" dirty="0" smtClean="0"/>
              <a:t>(</a:t>
            </a:r>
            <a:r>
              <a:rPr lang="ru-RU" sz="2550" dirty="0"/>
              <a:t>при отсутствии клинического эффекта или ухудшении состояния глаза)</a:t>
            </a:r>
          </a:p>
        </p:txBody>
      </p:sp>
    </p:spTree>
    <p:extLst>
      <p:ext uri="{BB962C8B-B14F-4D97-AF65-F5344CB8AC3E}">
        <p14:creationId xmlns:p14="http://schemas.microsoft.com/office/powerpoint/2010/main" val="31579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Цилиарное </a:t>
            </a:r>
            <a:r>
              <a:rPr lang="ru-RU" dirty="0" smtClean="0"/>
              <a:t>(</a:t>
            </a:r>
            <a:r>
              <a:rPr lang="ru-RU" dirty="0"/>
              <a:t>ресничное) тело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5027179"/>
            <a:ext cx="4870926" cy="2277622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Myriad Pro Cond" panose="020B0506030403020204" pitchFamily="34" charset="0"/>
              <a:buChar char="—"/>
            </a:pPr>
            <a:r>
              <a:rPr lang="ru-RU" dirty="0"/>
              <a:t>Отросчатая часть </a:t>
            </a:r>
            <a:r>
              <a:rPr lang="ru-RU" dirty="0" smtClean="0"/>
              <a:t>(</a:t>
            </a:r>
            <a:r>
              <a:rPr lang="ru-RU" dirty="0"/>
              <a:t>70 - 80 отростков)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Myriad Pro Cond" panose="020B0506030403020204" pitchFamily="34" charset="0"/>
              <a:buChar char="—"/>
            </a:pPr>
            <a:r>
              <a:rPr lang="ru-RU" dirty="0"/>
              <a:t>Плоская часть (мышцы с меридиональным, круговым, тангенциальным направлением волокон)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646"/>
            <a:ext cx="9122474" cy="43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Лепра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081202"/>
            <a:ext cx="8280400" cy="5227556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/>
              <a:t>Возбудитель - </a:t>
            </a:r>
            <a:r>
              <a:rPr lang="ru-RU" sz="2600" dirty="0" err="1"/>
              <a:t>Mycobacterium</a:t>
            </a:r>
            <a:r>
              <a:rPr lang="ru-RU" sz="2600" dirty="0"/>
              <a:t> </a:t>
            </a:r>
            <a:r>
              <a:rPr lang="ru-RU" sz="2600" dirty="0" err="1"/>
              <a:t>leprae</a:t>
            </a:r>
            <a:r>
              <a:rPr lang="ru-RU" sz="2600" dirty="0"/>
              <a:t> обладает </a:t>
            </a:r>
            <a:r>
              <a:rPr lang="ru-RU" sz="2600" dirty="0" err="1"/>
              <a:t>тропностью</a:t>
            </a:r>
            <a:r>
              <a:rPr lang="ru-RU" sz="2600" dirty="0"/>
              <a:t> к коже, периферической нервной системе и переднему отрезку глаза. Передается воздушно-капельным путем, при нарушении целостности кожи. Диагностика: микроскопическое и гистологическое исследование кожи, ПЦР</a:t>
            </a:r>
            <a:r>
              <a:rPr lang="ru-RU" sz="2600" dirty="0" smtClean="0"/>
              <a:t>.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b="1" dirty="0"/>
              <a:t>Острый ирит </a:t>
            </a:r>
            <a:r>
              <a:rPr lang="ru-RU" sz="2600" dirty="0"/>
              <a:t>– воздействие иммунных комплексов на радужную оболочку, лечение местное стероидами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b="1" dirty="0"/>
              <a:t>Хронический ирит </a:t>
            </a:r>
            <a:r>
              <a:rPr lang="ru-RU" sz="2600" dirty="0"/>
              <a:t>– инвазия бацилл с развитием нейропаралитического воспаления с поражением нервов радужной </a:t>
            </a:r>
            <a:r>
              <a:rPr lang="ru-RU" sz="2600" dirty="0" smtClean="0"/>
              <a:t>оболочки.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600" dirty="0" smtClean="0"/>
              <a:t>Патогномоничным </a:t>
            </a:r>
            <a:r>
              <a:rPr lang="ru-RU" sz="2600" dirty="0"/>
              <a:t>признаком является образование по зрачковому краю мелких, блестящих «жемчужин», затем они увеличиваются, </a:t>
            </a:r>
            <a:r>
              <a:rPr lang="ru-RU" sz="2600" dirty="0" smtClean="0"/>
              <a:t>попадают </a:t>
            </a:r>
            <a:r>
              <a:rPr lang="ru-RU" sz="2600" dirty="0"/>
              <a:t>в переднюю камеру и </a:t>
            </a:r>
            <a:r>
              <a:rPr lang="ru-RU" sz="2600" dirty="0" smtClean="0"/>
              <a:t>исчезают</a:t>
            </a:r>
            <a:r>
              <a:rPr lang="ru-RU" sz="2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31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Лепра</a:t>
            </a:r>
          </a:p>
        </p:txBody>
      </p:sp>
      <p:pic>
        <p:nvPicPr>
          <p:cNvPr id="6" name="Picture 7" descr="bacteria-care-ne-omoara-pe-toti-5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0001"/>
          <a:stretch>
            <a:fillRect/>
          </a:stretch>
        </p:blipFill>
        <p:spPr bwMode="auto">
          <a:xfrm>
            <a:off x="179512" y="1125538"/>
            <a:ext cx="3545493" cy="235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bacterium%20by%20National%20Hansen%27s%20Disease%20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07" y="1153823"/>
            <a:ext cx="2878881" cy="238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-569" r="-20" b="15"/>
          <a:stretch/>
        </p:blipFill>
        <p:spPr bwMode="auto">
          <a:xfrm>
            <a:off x="2483768" y="2204865"/>
            <a:ext cx="4176464" cy="3960439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1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Лепра (проявления и исходы)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124745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 err="1"/>
              <a:t>Мадароз</a:t>
            </a:r>
            <a:r>
              <a:rPr lang="ru-RU" dirty="0"/>
              <a:t>, трихиаз, конъюнктивит, </a:t>
            </a:r>
            <a:r>
              <a:rPr lang="ru-RU" dirty="0" err="1"/>
              <a:t>эписклерит</a:t>
            </a:r>
            <a:r>
              <a:rPr lang="ru-RU" dirty="0"/>
              <a:t>, кератит, склерит.</a:t>
            </a:r>
          </a:p>
        </p:txBody>
      </p:sp>
      <p:sp>
        <p:nvSpPr>
          <p:cNvPr id="19" name="Текст 1"/>
          <p:cNvSpPr txBox="1">
            <a:spLocks/>
          </p:cNvSpPr>
          <p:nvPr/>
        </p:nvSpPr>
        <p:spPr>
          <a:xfrm>
            <a:off x="677587" y="1772816"/>
            <a:ext cx="3894413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ru-RU" b="0" dirty="0" err="1"/>
              <a:t>Миоз</a:t>
            </a:r>
            <a:r>
              <a:rPr lang="ru-RU" b="0" dirty="0"/>
              <a:t> и атрофия радужки при хроническом </a:t>
            </a:r>
            <a:r>
              <a:rPr lang="ru-RU" b="0" dirty="0" err="1"/>
              <a:t>лепроматозном</a:t>
            </a:r>
            <a:r>
              <a:rPr lang="ru-RU" b="0" dirty="0"/>
              <a:t> ирите</a:t>
            </a:r>
          </a:p>
        </p:txBody>
      </p:sp>
      <p:sp>
        <p:nvSpPr>
          <p:cNvPr id="20" name="Текст 1"/>
          <p:cNvSpPr txBox="1">
            <a:spLocks/>
          </p:cNvSpPr>
          <p:nvPr/>
        </p:nvSpPr>
        <p:spPr>
          <a:xfrm>
            <a:off x="5070200" y="1700808"/>
            <a:ext cx="3894413" cy="2736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ru-RU" b="0" dirty="0"/>
              <a:t>Трихиаз, </a:t>
            </a:r>
            <a:r>
              <a:rPr lang="ru-RU" b="0" dirty="0" err="1"/>
              <a:t>лагофтальм</a:t>
            </a:r>
            <a:r>
              <a:rPr lang="ru-RU" b="0" dirty="0"/>
              <a:t> (паралич и анестезия лица за счет поражения лицевого и тройничного нервов)</a:t>
            </a:r>
          </a:p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ru-RU" b="0" dirty="0"/>
              <a:t>Развитие кератита с последующим формированием бельма</a:t>
            </a:r>
          </a:p>
        </p:txBody>
      </p:sp>
      <p:pic>
        <p:nvPicPr>
          <p:cNvPr id="21" name="Picture 2" descr="picture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" y="3586235"/>
            <a:ext cx="4962696" cy="33049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28" name="Picture 3" descr="pictur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06" y="4503771"/>
            <a:ext cx="4170535" cy="23682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8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 smtClean="0"/>
              <a:t>Колобома </a:t>
            </a:r>
            <a:r>
              <a:rPr lang="ru-RU" dirty="0"/>
              <a:t>радужной оболочки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4534" r="4253" b="4099"/>
          <a:stretch/>
        </p:blipFill>
        <p:spPr bwMode="auto">
          <a:xfrm>
            <a:off x="4951231" y="1088748"/>
            <a:ext cx="4013382" cy="401338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Колобома сосудистой оболочки</a:t>
            </a:r>
          </a:p>
        </p:txBody>
      </p:sp>
      <p:pic>
        <p:nvPicPr>
          <p:cNvPr id="5" name="Picture 4" descr="кол со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2252" r="1936" b="2572"/>
          <a:stretch/>
        </p:blipFill>
        <p:spPr bwMode="auto">
          <a:xfrm>
            <a:off x="13676" y="969322"/>
            <a:ext cx="4216497" cy="421649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s://commons.pacificu.edu/od/1574/preview.jpg"/>
          <p:cNvSpPr>
            <a:spLocks noChangeAspect="1" noChangeArrowheads="1"/>
          </p:cNvSpPr>
          <p:nvPr/>
        </p:nvSpPr>
        <p:spPr bwMode="auto">
          <a:xfrm>
            <a:off x="5724128" y="19888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commons.pacificu.edu/od/1574/pre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77" y="971135"/>
            <a:ext cx="4548155" cy="38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 err="1"/>
              <a:t>Поликория</a:t>
            </a:r>
            <a:r>
              <a:rPr lang="ru-RU" dirty="0"/>
              <a:t> (</a:t>
            </a:r>
            <a:r>
              <a:rPr lang="ru-RU" dirty="0" err="1"/>
              <a:t>дикория</a:t>
            </a:r>
            <a:r>
              <a:rPr lang="ru-RU" dirty="0"/>
              <a:t>)</a:t>
            </a:r>
          </a:p>
        </p:txBody>
      </p:sp>
      <p:pic>
        <p:nvPicPr>
          <p:cNvPr id="6" name="Picture 5" descr="поликор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887" r="4561" b="4561"/>
          <a:stretch/>
        </p:blipFill>
        <p:spPr bwMode="auto">
          <a:xfrm>
            <a:off x="148928" y="1469492"/>
            <a:ext cx="3919016" cy="39190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невус радуж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-25108" r="2760" b="-20786"/>
          <a:stretch/>
        </p:blipFill>
        <p:spPr bwMode="auto">
          <a:xfrm>
            <a:off x="4211960" y="980728"/>
            <a:ext cx="4752528" cy="4752528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 err="1"/>
              <a:t>Корэктопия</a:t>
            </a:r>
            <a:endParaRPr lang="ru-RU" dirty="0"/>
          </a:p>
        </p:txBody>
      </p:sp>
      <p:pic>
        <p:nvPicPr>
          <p:cNvPr id="6" name="Picture 4" descr="Короктоп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3685" r="4284"/>
          <a:stretch/>
        </p:blipFill>
        <p:spPr bwMode="auto">
          <a:xfrm>
            <a:off x="209600" y="899195"/>
            <a:ext cx="4392488" cy="439248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89" y="899195"/>
            <a:ext cx="4362524" cy="42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 err="1"/>
              <a:t>Аниридия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3612" r="4193" b="2938"/>
          <a:stretch/>
        </p:blipFill>
        <p:spPr bwMode="auto">
          <a:xfrm>
            <a:off x="467543" y="1556791"/>
            <a:ext cx="3744417" cy="374441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врожденная анири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2019" r="19061" b="4888"/>
          <a:stretch/>
        </p:blipFill>
        <p:spPr bwMode="auto">
          <a:xfrm>
            <a:off x="4860032" y="1556791"/>
            <a:ext cx="3744417" cy="3744417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Пигментные пятна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243592"/>
            <a:ext cx="7920235" cy="39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Межзрачковая мембрана</a:t>
            </a:r>
          </a:p>
        </p:txBody>
      </p:sp>
      <p:pic>
        <p:nvPicPr>
          <p:cNvPr id="6" name="Picture 4" descr="межзраковая мембра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r="3564" b="5008"/>
          <a:stretch/>
        </p:blipFill>
        <p:spPr bwMode="auto">
          <a:xfrm>
            <a:off x="629891" y="1431107"/>
            <a:ext cx="3942109" cy="394210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рис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39" y="3918053"/>
            <a:ext cx="2253116" cy="225311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рис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9258"/>
            <a:ext cx="2265114" cy="2293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0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61242" y="1256854"/>
            <a:ext cx="4703371" cy="446370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/>
              <a:t>Цилиарное тело  имеет  форму кольца шириной 5-6 мм и  состоит  из двух слоев – мышечного (цилиарная мышца) и  сосудистого. 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/>
              <a:t>Цилиарная мышца в свою очередь состоит из 4 пучков  гладких мышечных волокон, идущих в разных направлениях: </a:t>
            </a:r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200" dirty="0" err="1"/>
              <a:t>меридиальные</a:t>
            </a:r>
            <a:r>
              <a:rPr lang="ru-RU" sz="2200" dirty="0"/>
              <a:t> волокна (мышца </a:t>
            </a:r>
            <a:r>
              <a:rPr lang="ru-RU" sz="2200" dirty="0" err="1"/>
              <a:t>Брюкке</a:t>
            </a:r>
            <a:r>
              <a:rPr lang="ru-RU" sz="2200" dirty="0"/>
              <a:t>),  </a:t>
            </a:r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200" dirty="0"/>
              <a:t>радиальные (мышца Иванова), </a:t>
            </a:r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200" dirty="0"/>
              <a:t>циркулярные  мышечные волокна (мышца Мюллера),</a:t>
            </a:r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ru-RU" sz="2200" dirty="0" err="1"/>
              <a:t>иридальные</a:t>
            </a:r>
            <a:r>
              <a:rPr lang="ru-RU" sz="2200" dirty="0"/>
              <a:t>  волокна (мышца </a:t>
            </a:r>
            <a:r>
              <a:rPr lang="ru-RU" sz="2200" dirty="0" err="1"/>
              <a:t>Каланзаса</a:t>
            </a:r>
            <a:r>
              <a:rPr lang="ru-RU" sz="2200" dirty="0" smtClean="0"/>
              <a:t>).</a:t>
            </a:r>
            <a:endParaRPr lang="ru-RU" sz="22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878" y="1845618"/>
            <a:ext cx="4254184" cy="3095550"/>
            <a:chOff x="468313" y="1052513"/>
            <a:chExt cx="4225925" cy="3074987"/>
          </a:xfrm>
        </p:grpSpPr>
        <p:pic>
          <p:nvPicPr>
            <p:cNvPr id="8" name="Picture 4" descr="УПК BE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8313" y="1052513"/>
              <a:ext cx="4225925" cy="2952750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>
              <a:off x="468313" y="3644900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Б</a:t>
              </a:r>
            </a:p>
          </p:txBody>
        </p:sp>
        <p:sp>
          <p:nvSpPr>
            <p:cNvPr id="10" name="Овал 9"/>
            <p:cNvSpPr/>
            <p:nvPr/>
          </p:nvSpPr>
          <p:spPr>
            <a:xfrm>
              <a:off x="1187450" y="3429000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И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1547813" y="3429000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М</a:t>
              </a:r>
            </a:p>
          </p:txBody>
        </p:sp>
        <p:sp>
          <p:nvSpPr>
            <p:cNvPr id="12" name="Овал 11"/>
            <p:cNvSpPr/>
            <p:nvPr/>
          </p:nvSpPr>
          <p:spPr>
            <a:xfrm>
              <a:off x="1187450" y="1412875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К</a:t>
              </a: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Врожденная </a:t>
            </a:r>
            <a:r>
              <a:rPr lang="ru-RU" dirty="0" err="1"/>
              <a:t>гетерохромия</a:t>
            </a:r>
            <a:r>
              <a:rPr lang="ru-RU" dirty="0"/>
              <a:t> радужки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1" y="1196752"/>
            <a:ext cx="8091264" cy="40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Пороки развития сосудистого тракта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ru-RU" dirty="0"/>
              <a:t>Альбинизм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8" y="1124744"/>
            <a:ext cx="7819699" cy="4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¾ÑÐ³Ð¼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568" y="1412776"/>
            <a:ext cx="6839744" cy="3318411"/>
          </a:xfrm>
          <a:prstGeom prst="rect">
            <a:avLst/>
          </a:prstGeom>
          <a:effectLst>
            <a:glow rad="101600">
              <a:srgbClr val="000000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>
              <a:spcBef>
                <a:spcPct val="20000"/>
              </a:spcBef>
              <a:defRPr sz="2200" b="1">
                <a:solidFill>
                  <a:srgbClr val="0036A2"/>
                </a:solidFill>
                <a:latin typeface="Myriad Pro Cond" pitchFamily="34" charset="0"/>
              </a:defRPr>
            </a:lvl1pPr>
          </a:lstStyle>
          <a:p>
            <a:pPr>
              <a:lnSpc>
                <a:spcPts val="7200"/>
              </a:lnSpc>
              <a:spcBef>
                <a:spcPts val="0"/>
              </a:spcBef>
            </a:pPr>
            <a:r>
              <a:rPr lang="ru-RU" sz="72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Спасибо</a:t>
            </a:r>
          </a:p>
          <a:p>
            <a:pPr>
              <a:lnSpc>
                <a:spcPts val="7200"/>
              </a:lnSpc>
              <a:spcBef>
                <a:spcPts val="0"/>
              </a:spcBef>
            </a:pPr>
            <a:r>
              <a:rPr lang="ru-RU" sz="72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за</a:t>
            </a:r>
          </a:p>
          <a:p>
            <a:pPr>
              <a:lnSpc>
                <a:spcPts val="7200"/>
              </a:lnSpc>
              <a:spcBef>
                <a:spcPts val="0"/>
              </a:spcBef>
            </a:pPr>
            <a:r>
              <a:rPr lang="ru-RU" sz="72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внимание</a:t>
            </a:r>
            <a:r>
              <a:rPr lang="ru-RU" sz="7200" dirty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!</a:t>
            </a:r>
          </a:p>
        </p:txBody>
      </p:sp>
      <p:sp>
        <p:nvSpPr>
          <p:cNvPr id="3" name="Диагональная полоса 2"/>
          <p:cNvSpPr/>
          <p:nvPr/>
        </p:nvSpPr>
        <p:spPr>
          <a:xfrm>
            <a:off x="3563888" y="2276872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  <a:effectLst>
            <a:glow rad="482600">
              <a:srgbClr val="0000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1835696" y="4302571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  <a:effectLst>
            <a:glow rad="482600">
              <a:srgbClr val="0000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3839741" y="6215082"/>
            <a:ext cx="5304259" cy="642919"/>
          </a:xfrm>
          <a:custGeom>
            <a:avLst/>
            <a:gdLst>
              <a:gd name="connsiteX0" fmla="*/ 0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0 w 4714876"/>
              <a:gd name="connsiteY4" fmla="*/ 0 h 571481"/>
              <a:gd name="connsiteX0" fmla="*/ 428596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428596 w 4714876"/>
              <a:gd name="connsiteY4" fmla="*/ 0 h 5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876" h="571481">
                <a:moveTo>
                  <a:pt x="428596" y="0"/>
                </a:moveTo>
                <a:lnTo>
                  <a:pt x="4714876" y="0"/>
                </a:lnTo>
                <a:lnTo>
                  <a:pt x="4714876" y="571481"/>
                </a:lnTo>
                <a:lnTo>
                  <a:pt x="0" y="571481"/>
                </a:lnTo>
                <a:lnTo>
                  <a:pt x="428596" y="0"/>
                </a:lnTo>
                <a:close/>
              </a:path>
            </a:pathLst>
          </a:custGeom>
          <a:gradFill>
            <a:gsLst>
              <a:gs pos="0">
                <a:srgbClr val="0036A2"/>
              </a:gs>
              <a:gs pos="50000">
                <a:srgbClr val="0070C0"/>
              </a:gs>
              <a:gs pos="100000">
                <a:srgbClr val="0DC0FF"/>
              </a:gs>
            </a:gsLst>
            <a:lin ang="72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rgbClr val="0036A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6280943"/>
            <a:ext cx="3102006" cy="5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7" y="548680"/>
            <a:ext cx="888885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3379019"/>
            <a:ext cx="3024063" cy="5540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ru-RU" sz="2000" dirty="0">
                <a:latin typeface="Myriad Pro Cond" panose="020B0506030403020204" pitchFamily="34" charset="0"/>
                <a:cs typeface="+mn-cs"/>
              </a:rPr>
              <a:t>Симпатическая </a:t>
            </a:r>
            <a:r>
              <a:rPr lang="ru-RU" sz="2000" dirty="0" err="1">
                <a:latin typeface="Myriad Pro Cond" panose="020B0506030403020204" pitchFamily="34" charset="0"/>
                <a:cs typeface="+mn-cs"/>
              </a:rPr>
              <a:t>н.с</a:t>
            </a:r>
            <a:r>
              <a:rPr lang="ru-RU" sz="2000" dirty="0">
                <a:latin typeface="Myriad Pro Cond" panose="020B0506030403020204" pitchFamily="34" charset="0"/>
                <a:cs typeface="+mn-cs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34077" y="3412765"/>
            <a:ext cx="2997200" cy="5540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ru-RU" sz="2000" dirty="0">
                <a:latin typeface="Myriad Pro Cond" panose="020B0506030403020204" pitchFamily="34" charset="0"/>
                <a:cs typeface="+mn-cs"/>
              </a:rPr>
              <a:t>Парасимпатическая </a:t>
            </a:r>
            <a:r>
              <a:rPr lang="ru-RU" sz="2000" dirty="0" err="1">
                <a:latin typeface="Myriad Pro Cond" panose="020B0506030403020204" pitchFamily="34" charset="0"/>
                <a:cs typeface="+mn-cs"/>
              </a:rPr>
              <a:t>н.с</a:t>
            </a:r>
            <a:r>
              <a:rPr lang="ru-RU" sz="2000" dirty="0">
                <a:latin typeface="Myriad Pro Cond" panose="020B0506030403020204" pitchFamily="34" charset="0"/>
                <a:cs typeface="+mn-cs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17032"/>
            <a:ext cx="5187079" cy="2471765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 smtClean="0"/>
              <a:t>Функции Цилиарного тела</a:t>
            </a:r>
            <a:endParaRPr lang="ru-RU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281233" y="6058246"/>
            <a:ext cx="7632701" cy="1295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Myriad Pro Cond" panose="020B0506030403020204" pitchFamily="34" charset="0"/>
              <a:buChar char="—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/>
              <a:t>Продукция внутриглазной жидкости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/>
              <a:t>Участие в акте аккомодации</a:t>
            </a:r>
            <a:endParaRPr lang="ru-RU" sz="2000" b="0" dirty="0"/>
          </a:p>
        </p:txBody>
      </p:sp>
    </p:spTree>
    <p:extLst>
      <p:ext uri="{BB962C8B-B14F-4D97-AF65-F5344CB8AC3E}">
        <p14:creationId xmlns:p14="http://schemas.microsoft.com/office/powerpoint/2010/main" val="321864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spc="-50" dirty="0"/>
              <a:t>Собственно сосудистая оболочка (</a:t>
            </a:r>
            <a:r>
              <a:rPr lang="ru-RU" spc="-50" dirty="0" err="1"/>
              <a:t>хориоидея</a:t>
            </a:r>
            <a:r>
              <a:rPr lang="ru-RU" spc="-50" dirty="0"/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60499" y="2204864"/>
            <a:ext cx="3384501" cy="2530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  <a:cs typeface="+mn-cs"/>
              </a:rPr>
              <a:t>1 – </a:t>
            </a:r>
            <a:r>
              <a:rPr lang="ru-RU" sz="2200" b="0" dirty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Супрахориоидальный слой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2 – </a:t>
            </a:r>
            <a:r>
              <a:rPr lang="ru-RU" sz="2200" b="0" dirty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Слой крупных сосудов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3 – </a:t>
            </a:r>
            <a:r>
              <a:rPr lang="ru-RU" sz="2200" b="0" dirty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Слой средних и мелких сосудов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4 </a:t>
            </a:r>
            <a:r>
              <a:rPr lang="ru-RU" sz="2200" b="0" dirty="0">
                <a:solidFill>
                  <a:srgbClr val="EE0060"/>
                </a:solidFill>
                <a:latin typeface="Myriad Pro Cond" panose="020B0506030403020204" pitchFamily="34" charset="0"/>
              </a:rPr>
              <a:t>– </a:t>
            </a:r>
            <a:r>
              <a:rPr lang="ru-RU" sz="2200" b="0" dirty="0" err="1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Хориокапилярный</a:t>
            </a:r>
            <a:r>
              <a:rPr lang="ru-RU" sz="2200" b="0" dirty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 слой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5 </a:t>
            </a:r>
            <a:r>
              <a:rPr lang="ru-RU" sz="2200" b="0" dirty="0">
                <a:solidFill>
                  <a:srgbClr val="EE0060"/>
                </a:solidFill>
                <a:latin typeface="Myriad Pro Cond" panose="020B0506030403020204" pitchFamily="34" charset="0"/>
              </a:rPr>
              <a:t>– </a:t>
            </a:r>
            <a:r>
              <a:rPr lang="ru-RU" sz="2200" b="0" dirty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Стекловидная пластинка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" y="1628775"/>
            <a:ext cx="5542012" cy="36500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123">
      <a:dk1>
        <a:srgbClr val="292929"/>
      </a:dk1>
      <a:lt1>
        <a:srgbClr val="FFFFFF"/>
      </a:lt1>
      <a:dk2>
        <a:srgbClr val="00339A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41603</TotalTime>
  <Words>2144</Words>
  <Application>Microsoft Office PowerPoint</Application>
  <PresentationFormat>Экран (4:3)</PresentationFormat>
  <Paragraphs>457</Paragraphs>
  <Slides>72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9" baseType="lpstr">
      <vt:lpstr>Calibri</vt:lpstr>
      <vt:lpstr>Wingdings</vt:lpstr>
      <vt:lpstr>Myriad Pro Cond</vt:lpstr>
      <vt:lpstr>Arial</vt:lpstr>
      <vt:lpstr>Times New Roman</vt:lpstr>
      <vt:lpstr>Arial Black</vt:lpstr>
      <vt:lpstr>1_Тема Office</vt:lpstr>
      <vt:lpstr>Заболевания сосудистого тракта</vt:lpstr>
      <vt:lpstr>Строение сосудистой оболочки</vt:lpstr>
      <vt:lpstr>Кровоснабжение и иннервация сосудистого тракта</vt:lpstr>
      <vt:lpstr>Радужка</vt:lpstr>
      <vt:lpstr>Функции радужки</vt:lpstr>
      <vt:lpstr>Цилиарное (ресничное) тело</vt:lpstr>
      <vt:lpstr>Презентация PowerPoint</vt:lpstr>
      <vt:lpstr>Функции Цилиарного тела</vt:lpstr>
      <vt:lpstr>Собственно сосудистая оболочка (хориоидея)</vt:lpstr>
      <vt:lpstr>Венозный отток</vt:lpstr>
      <vt:lpstr>Особенности анатомии сосудистого тракта</vt:lpstr>
      <vt:lpstr>Классификация МКБ-10 Болезни сосудистой оболочки и сетчатки (H30-H36) </vt:lpstr>
      <vt:lpstr>Воспалительные заболевания</vt:lpstr>
      <vt:lpstr>По этиологии увеиты (воспалительные заболевания сосудистого тракта) подразделяются</vt:lpstr>
      <vt:lpstr>По характеру воспаления иридоциклиты</vt:lpstr>
      <vt:lpstr>Клиника иридоциклитов (передний увеит)</vt:lpstr>
      <vt:lpstr>Клиника иридоциклитов</vt:lpstr>
      <vt:lpstr>Клиника иридоциклитов</vt:lpstr>
      <vt:lpstr>Клиника иридоциклитов</vt:lpstr>
      <vt:lpstr>Клиника иридоциклитов</vt:lpstr>
      <vt:lpstr>Классификация хориоидитов (хориоретинитов)</vt:lpstr>
      <vt:lpstr>Клиника центральных хориоретинитов</vt:lpstr>
      <vt:lpstr>Центральные хориоретиниты</vt:lpstr>
      <vt:lpstr>Осложнения передних увеитов</vt:lpstr>
      <vt:lpstr>Осложнения задних увеитов</vt:lpstr>
      <vt:lpstr>Общие принципы диагностики увеитов (иридоциклитов, хориоретинитов)</vt:lpstr>
      <vt:lpstr>Общие принципы лечения увеитов (иридоциклитов, хориоретинитов)</vt:lpstr>
      <vt:lpstr>Хирургическое лечение увеитов</vt:lpstr>
      <vt:lpstr>Негранулематозные иридоциклиты  </vt:lpstr>
      <vt:lpstr>Негранулематозные иридоциклиты  </vt:lpstr>
      <vt:lpstr>Коллагенозы</vt:lpstr>
      <vt:lpstr>Коллагенозы</vt:lpstr>
      <vt:lpstr>Синдром Стилла</vt:lpstr>
      <vt:lpstr>Синдром Бехчета</vt:lpstr>
      <vt:lpstr>Распространенность</vt:lpstr>
      <vt:lpstr>Этиология</vt:lpstr>
      <vt:lpstr>Стадии  поражения  глаз  при  болезни Бехчета</vt:lpstr>
      <vt:lpstr>Презентация PowerPoint</vt:lpstr>
      <vt:lpstr>Презентация PowerPoint</vt:lpstr>
      <vt:lpstr>Осложнения</vt:lpstr>
      <vt:lpstr>Медикаментозное лечение</vt:lpstr>
      <vt:lpstr>Болезнь Рейтера</vt:lpstr>
      <vt:lpstr>Этиология</vt:lpstr>
      <vt:lpstr>2 варианта</vt:lpstr>
      <vt:lpstr>Патогенез</vt:lpstr>
      <vt:lpstr>Общая симптоматика синдрома Рейтера</vt:lpstr>
      <vt:lpstr>Глазные проявления при синдроме Рейтера </vt:lpstr>
      <vt:lpstr>Лечение</vt:lpstr>
      <vt:lpstr>Сифилитический увеит</vt:lpstr>
      <vt:lpstr>Сифилитический увеит</vt:lpstr>
      <vt:lpstr>Туберкулезный увеит</vt:lpstr>
      <vt:lpstr>Туберкулезный увеит</vt:lpstr>
      <vt:lpstr>Токсоплазменный увеит</vt:lpstr>
      <vt:lpstr>Токсоплазменный увеит</vt:lpstr>
      <vt:lpstr>Токсоплазменный увеит</vt:lpstr>
      <vt:lpstr> Диагностика токсоплазмоза </vt:lpstr>
      <vt:lpstr>Лечение токсоплазмоза патогенетическое, офтальмолог лечит симптомы </vt:lpstr>
      <vt:lpstr>Общие принципы терапии</vt:lpstr>
      <vt:lpstr> лечение токсоплазмоза </vt:lpstr>
      <vt:lpstr>Лепра</vt:lpstr>
      <vt:lpstr>Лепра</vt:lpstr>
      <vt:lpstr>Лепра (проявления и исходы)</vt:lpstr>
      <vt:lpstr>Пороки развития сосудистого тракта </vt:lpstr>
      <vt:lpstr>Пороки развития сосудистого тракта </vt:lpstr>
      <vt:lpstr>Пороки развития сосудистого тракта </vt:lpstr>
      <vt:lpstr>Пороки развития сосудистого тракта </vt:lpstr>
      <vt:lpstr>Пороки развития сосудистого тракта </vt:lpstr>
      <vt:lpstr>Пороки развития сосудистого тракта </vt:lpstr>
      <vt:lpstr>Пороки развития сосудистого тракта </vt:lpstr>
      <vt:lpstr>Пороки развития сосудистого тракта </vt:lpstr>
      <vt:lpstr>Пороки развития сосудистого тракта </vt:lpstr>
      <vt:lpstr>Презентация PowerPoint</vt:lpstr>
    </vt:vector>
  </TitlesOfParts>
  <Company>Eye Microsurgery Complex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Michael Vaulin</dc:creator>
  <cp:lastModifiedBy>Свободин Петр Сергеевич</cp:lastModifiedBy>
  <cp:revision>1489</cp:revision>
  <cp:lastPrinted>2018-02-27T08:37:18Z</cp:lastPrinted>
  <dcterms:created xsi:type="dcterms:W3CDTF">2004-01-20T02:46:45Z</dcterms:created>
  <dcterms:modified xsi:type="dcterms:W3CDTF">2020-02-05T05:19:16Z</dcterms:modified>
</cp:coreProperties>
</file>